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diagrams/drawing1.xml" ContentType="application/vnd.ms-office.drawingml.diagramDrawing+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72C"/>
    <a:srgbClr val="FFFFFF"/>
    <a:srgbClr val="E6C4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6"/>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C0C0B-DE07-48BC-B912-1497F8B3B7A8}" type="doc">
      <dgm:prSet loTypeId="urn:microsoft.com/office/officeart/2005/8/layout/process2" loCatId="process" qsTypeId="urn:microsoft.com/office/officeart/2005/8/quickstyle/simple1" qsCatId="simple" csTypeId="urn:microsoft.com/office/officeart/2005/8/colors/accent1_2" csCatId="accent1" phldr="1"/>
      <dgm:spPr/>
    </dgm:pt>
    <dgm:pt modelId="{DA6C4F20-3992-42A0-B897-5EB64258E142}">
      <dgm:prSet phldrT="[Text]"/>
      <dgm:spPr/>
      <dgm:t>
        <a:bodyPr/>
        <a:lstStyle/>
        <a:p>
          <a:r>
            <a:rPr lang="en-US" b="1" u="sng" dirty="0"/>
            <a:t>V</a:t>
          </a:r>
          <a:r>
            <a:rPr lang="en-US" b="1" dirty="0"/>
            <a:t>ocalise</a:t>
          </a:r>
          <a:r>
            <a:rPr lang="en-US" dirty="0"/>
            <a:t> how you really </a:t>
          </a:r>
          <a:r>
            <a:rPr lang="en-US" i="1" dirty="0"/>
            <a:t>feel</a:t>
          </a:r>
          <a:r>
            <a:rPr lang="en-US" dirty="0"/>
            <a:t> on that day</a:t>
          </a:r>
          <a:endParaRPr lang="en-GB" dirty="0"/>
        </a:p>
      </dgm:t>
    </dgm:pt>
    <dgm:pt modelId="{6A3D9D2B-C940-4FEB-A9F5-537E5BBB2B6B}" type="parTrans" cxnId="{207167F1-7D41-4536-84F8-EFC16331FC66}">
      <dgm:prSet/>
      <dgm:spPr/>
      <dgm:t>
        <a:bodyPr/>
        <a:lstStyle/>
        <a:p>
          <a:endParaRPr lang="en-GB"/>
        </a:p>
      </dgm:t>
    </dgm:pt>
    <dgm:pt modelId="{00E1BE49-2244-4437-B341-27714168BBBA}" type="sibTrans" cxnId="{207167F1-7D41-4536-84F8-EFC16331FC66}">
      <dgm:prSet/>
      <dgm:spPr/>
      <dgm:t>
        <a:bodyPr/>
        <a:lstStyle/>
        <a:p>
          <a:endParaRPr lang="en-GB"/>
        </a:p>
      </dgm:t>
    </dgm:pt>
    <dgm:pt modelId="{527B977C-F69C-4D82-A712-A091B5452328}">
      <dgm:prSet phldrT="[Text]"/>
      <dgm:spPr/>
      <dgm:t>
        <a:bodyPr/>
        <a:lstStyle/>
        <a:p>
          <a:r>
            <a:rPr lang="en-GB" b="1" u="sng" dirty="0"/>
            <a:t>E</a:t>
          </a:r>
          <a:r>
            <a:rPr lang="en-GB" b="0" dirty="0"/>
            <a:t>mpathise, share similar experiences and feelings</a:t>
          </a:r>
          <a:endParaRPr lang="en-GB" b="1" dirty="0"/>
        </a:p>
      </dgm:t>
    </dgm:pt>
    <dgm:pt modelId="{8BD6BDBD-F618-4C1B-8F60-38F6B7B5BD42}" type="parTrans" cxnId="{6C64F35C-6E31-4E06-8E23-74FB85D2C294}">
      <dgm:prSet/>
      <dgm:spPr/>
      <dgm:t>
        <a:bodyPr/>
        <a:lstStyle/>
        <a:p>
          <a:endParaRPr lang="en-GB"/>
        </a:p>
      </dgm:t>
    </dgm:pt>
    <dgm:pt modelId="{677226B4-1C33-4FFE-A2E4-B39562F7CCD6}" type="sibTrans" cxnId="{6C64F35C-6E31-4E06-8E23-74FB85D2C294}">
      <dgm:prSet/>
      <dgm:spPr/>
      <dgm:t>
        <a:bodyPr/>
        <a:lstStyle/>
        <a:p>
          <a:endParaRPr lang="en-GB"/>
        </a:p>
      </dgm:t>
    </dgm:pt>
    <dgm:pt modelId="{C4BC50EF-7C61-4049-98AF-695A0E6400AF}">
      <dgm:prSet phldrT="[Text]"/>
      <dgm:spPr/>
      <dgm:t>
        <a:bodyPr/>
        <a:lstStyle/>
        <a:p>
          <a:r>
            <a:rPr lang="en-US" b="1" u="sng" dirty="0"/>
            <a:t>N</a:t>
          </a:r>
          <a:r>
            <a:rPr lang="en-US" dirty="0"/>
            <a:t>ew wellbeing concept or mindfulness technique taught</a:t>
          </a:r>
          <a:endParaRPr lang="en-GB" dirty="0"/>
        </a:p>
      </dgm:t>
    </dgm:pt>
    <dgm:pt modelId="{8E9850BD-C0AC-47D3-996F-8561B06E8827}" type="parTrans" cxnId="{7E542BF5-1811-4558-9CDF-3D9CEA92BEF1}">
      <dgm:prSet/>
      <dgm:spPr/>
      <dgm:t>
        <a:bodyPr/>
        <a:lstStyle/>
        <a:p>
          <a:endParaRPr lang="en-GB"/>
        </a:p>
      </dgm:t>
    </dgm:pt>
    <dgm:pt modelId="{6444A52D-6AEC-44F7-B918-2F7F1298039F}" type="sibTrans" cxnId="{7E542BF5-1811-4558-9CDF-3D9CEA92BEF1}">
      <dgm:prSet/>
      <dgm:spPr/>
      <dgm:t>
        <a:bodyPr/>
        <a:lstStyle/>
        <a:p>
          <a:endParaRPr lang="en-GB"/>
        </a:p>
      </dgm:t>
    </dgm:pt>
    <dgm:pt modelId="{449D0567-97C9-4414-8D36-1946951BD78F}">
      <dgm:prSet phldrT="[Text]"/>
      <dgm:spPr/>
      <dgm:t>
        <a:bodyPr/>
        <a:lstStyle/>
        <a:p>
          <a:r>
            <a:rPr lang="en-US" b="1" u="sng" dirty="0"/>
            <a:t>T</a:t>
          </a:r>
          <a:r>
            <a:rPr lang="en-US" dirty="0"/>
            <a:t>alking about cases or on call situations, the majority of the session</a:t>
          </a:r>
          <a:endParaRPr lang="en-GB" dirty="0"/>
        </a:p>
      </dgm:t>
    </dgm:pt>
    <dgm:pt modelId="{4C7C2325-B44A-461B-B341-E8971E15E4A6}" type="parTrans" cxnId="{A6BDF0DA-56A0-41A5-BA61-65C8F8DEFF1E}">
      <dgm:prSet/>
      <dgm:spPr/>
      <dgm:t>
        <a:bodyPr/>
        <a:lstStyle/>
        <a:p>
          <a:endParaRPr lang="en-GB"/>
        </a:p>
      </dgm:t>
    </dgm:pt>
    <dgm:pt modelId="{AC6F12E8-6AF0-4DA8-A939-C6EBF0795788}" type="sibTrans" cxnId="{A6BDF0DA-56A0-41A5-BA61-65C8F8DEFF1E}">
      <dgm:prSet/>
      <dgm:spPr/>
      <dgm:t>
        <a:bodyPr/>
        <a:lstStyle/>
        <a:p>
          <a:endParaRPr lang="en-GB"/>
        </a:p>
      </dgm:t>
    </dgm:pt>
    <dgm:pt modelId="{68BCB0D5-D0BE-46A2-80FD-CDD4DF9E1765}" type="pres">
      <dgm:prSet presAssocID="{F85C0C0B-DE07-48BC-B912-1497F8B3B7A8}" presName="linearFlow" presStyleCnt="0">
        <dgm:presLayoutVars>
          <dgm:resizeHandles val="exact"/>
        </dgm:presLayoutVars>
      </dgm:prSet>
      <dgm:spPr/>
    </dgm:pt>
    <dgm:pt modelId="{44DF073F-60D4-467D-A091-8C0A5377EEC8}" type="pres">
      <dgm:prSet presAssocID="{DA6C4F20-3992-42A0-B897-5EB64258E142}" presName="node" presStyleLbl="node1" presStyleIdx="0" presStyleCnt="4">
        <dgm:presLayoutVars>
          <dgm:bulletEnabled val="1"/>
        </dgm:presLayoutVars>
      </dgm:prSet>
      <dgm:spPr/>
    </dgm:pt>
    <dgm:pt modelId="{20979FAC-9F55-46D9-9046-E6B709E81311}" type="pres">
      <dgm:prSet presAssocID="{00E1BE49-2244-4437-B341-27714168BBBA}" presName="sibTrans" presStyleLbl="sibTrans2D1" presStyleIdx="0" presStyleCnt="3"/>
      <dgm:spPr/>
    </dgm:pt>
    <dgm:pt modelId="{3E83656B-929A-4F1F-B2AC-1720D05A8955}" type="pres">
      <dgm:prSet presAssocID="{00E1BE49-2244-4437-B341-27714168BBBA}" presName="connectorText" presStyleLbl="sibTrans2D1" presStyleIdx="0" presStyleCnt="3"/>
      <dgm:spPr/>
    </dgm:pt>
    <dgm:pt modelId="{0304B2EF-B3AE-4916-8C3F-A247A01186D6}" type="pres">
      <dgm:prSet presAssocID="{527B977C-F69C-4D82-A712-A091B5452328}" presName="node" presStyleLbl="node1" presStyleIdx="1" presStyleCnt="4">
        <dgm:presLayoutVars>
          <dgm:bulletEnabled val="1"/>
        </dgm:presLayoutVars>
      </dgm:prSet>
      <dgm:spPr/>
    </dgm:pt>
    <dgm:pt modelId="{9032556F-D5A4-4F9E-8CE9-B381D8D382E6}" type="pres">
      <dgm:prSet presAssocID="{677226B4-1C33-4FFE-A2E4-B39562F7CCD6}" presName="sibTrans" presStyleLbl="sibTrans2D1" presStyleIdx="1" presStyleCnt="3"/>
      <dgm:spPr/>
    </dgm:pt>
    <dgm:pt modelId="{AD3FC56D-A26B-4959-83C0-1E42BF07D865}" type="pres">
      <dgm:prSet presAssocID="{677226B4-1C33-4FFE-A2E4-B39562F7CCD6}" presName="connectorText" presStyleLbl="sibTrans2D1" presStyleIdx="1" presStyleCnt="3"/>
      <dgm:spPr/>
    </dgm:pt>
    <dgm:pt modelId="{8A80FFEB-707C-4C0C-A4C9-05F2186E6D44}" type="pres">
      <dgm:prSet presAssocID="{C4BC50EF-7C61-4049-98AF-695A0E6400AF}" presName="node" presStyleLbl="node1" presStyleIdx="2" presStyleCnt="4">
        <dgm:presLayoutVars>
          <dgm:bulletEnabled val="1"/>
        </dgm:presLayoutVars>
      </dgm:prSet>
      <dgm:spPr/>
    </dgm:pt>
    <dgm:pt modelId="{C170115A-A265-410A-B6F0-75F03A8C464D}" type="pres">
      <dgm:prSet presAssocID="{6444A52D-6AEC-44F7-B918-2F7F1298039F}" presName="sibTrans" presStyleLbl="sibTrans2D1" presStyleIdx="2" presStyleCnt="3"/>
      <dgm:spPr/>
    </dgm:pt>
    <dgm:pt modelId="{6FA8A98B-236D-49A0-977D-0EC057C0BB78}" type="pres">
      <dgm:prSet presAssocID="{6444A52D-6AEC-44F7-B918-2F7F1298039F}" presName="connectorText" presStyleLbl="sibTrans2D1" presStyleIdx="2" presStyleCnt="3"/>
      <dgm:spPr/>
    </dgm:pt>
    <dgm:pt modelId="{85088DF2-490F-44F1-A83B-2CBFC873CEDE}" type="pres">
      <dgm:prSet presAssocID="{449D0567-97C9-4414-8D36-1946951BD78F}" presName="node" presStyleLbl="node1" presStyleIdx="3" presStyleCnt="4">
        <dgm:presLayoutVars>
          <dgm:bulletEnabled val="1"/>
        </dgm:presLayoutVars>
      </dgm:prSet>
      <dgm:spPr/>
    </dgm:pt>
  </dgm:ptLst>
  <dgm:cxnLst>
    <dgm:cxn modelId="{E9E3FC1F-2708-4253-8C29-859FB5CC1D52}" type="presOf" srcId="{C4BC50EF-7C61-4049-98AF-695A0E6400AF}" destId="{8A80FFEB-707C-4C0C-A4C9-05F2186E6D44}" srcOrd="0" destOrd="0" presId="urn:microsoft.com/office/officeart/2005/8/layout/process2"/>
    <dgm:cxn modelId="{44396B26-FC26-40BB-9B41-6704F6E1BF68}" type="presOf" srcId="{F85C0C0B-DE07-48BC-B912-1497F8B3B7A8}" destId="{68BCB0D5-D0BE-46A2-80FD-CDD4DF9E1765}" srcOrd="0" destOrd="0" presId="urn:microsoft.com/office/officeart/2005/8/layout/process2"/>
    <dgm:cxn modelId="{E3447827-C981-40CF-8B0C-16ADF58F4412}" type="presOf" srcId="{677226B4-1C33-4FFE-A2E4-B39562F7CCD6}" destId="{9032556F-D5A4-4F9E-8CE9-B381D8D382E6}" srcOrd="0" destOrd="0" presId="urn:microsoft.com/office/officeart/2005/8/layout/process2"/>
    <dgm:cxn modelId="{031EC137-EE94-44E4-B041-53E6F9AF3EB2}" type="presOf" srcId="{677226B4-1C33-4FFE-A2E4-B39562F7CCD6}" destId="{AD3FC56D-A26B-4959-83C0-1E42BF07D865}" srcOrd="1" destOrd="0" presId="urn:microsoft.com/office/officeart/2005/8/layout/process2"/>
    <dgm:cxn modelId="{6FD0C33E-D41B-40DA-B4A5-F725861FFE58}" type="presOf" srcId="{00E1BE49-2244-4437-B341-27714168BBBA}" destId="{20979FAC-9F55-46D9-9046-E6B709E81311}" srcOrd="0" destOrd="0" presId="urn:microsoft.com/office/officeart/2005/8/layout/process2"/>
    <dgm:cxn modelId="{E50E004D-4638-4C10-B43E-46053A9B5F87}" type="presOf" srcId="{449D0567-97C9-4414-8D36-1946951BD78F}" destId="{85088DF2-490F-44F1-A83B-2CBFC873CEDE}" srcOrd="0" destOrd="0" presId="urn:microsoft.com/office/officeart/2005/8/layout/process2"/>
    <dgm:cxn modelId="{36833051-8711-425C-B284-37972F9C0E03}" type="presOf" srcId="{527B977C-F69C-4D82-A712-A091B5452328}" destId="{0304B2EF-B3AE-4916-8C3F-A247A01186D6}" srcOrd="0" destOrd="0" presId="urn:microsoft.com/office/officeart/2005/8/layout/process2"/>
    <dgm:cxn modelId="{6C64F35C-6E31-4E06-8E23-74FB85D2C294}" srcId="{F85C0C0B-DE07-48BC-B912-1497F8B3B7A8}" destId="{527B977C-F69C-4D82-A712-A091B5452328}" srcOrd="1" destOrd="0" parTransId="{8BD6BDBD-F618-4C1B-8F60-38F6B7B5BD42}" sibTransId="{677226B4-1C33-4FFE-A2E4-B39562F7CCD6}"/>
    <dgm:cxn modelId="{67D52569-C7CD-4179-9CBE-4A404C3C729D}" type="presOf" srcId="{6444A52D-6AEC-44F7-B918-2F7F1298039F}" destId="{6FA8A98B-236D-49A0-977D-0EC057C0BB78}" srcOrd="1" destOrd="0" presId="urn:microsoft.com/office/officeart/2005/8/layout/process2"/>
    <dgm:cxn modelId="{42C3F5A6-4D91-4662-B1FF-B72D11452C58}" type="presOf" srcId="{DA6C4F20-3992-42A0-B897-5EB64258E142}" destId="{44DF073F-60D4-467D-A091-8C0A5377EEC8}" srcOrd="0" destOrd="0" presId="urn:microsoft.com/office/officeart/2005/8/layout/process2"/>
    <dgm:cxn modelId="{2CBA18C2-836F-4DE9-A3B1-3F0B0966554C}" type="presOf" srcId="{6444A52D-6AEC-44F7-B918-2F7F1298039F}" destId="{C170115A-A265-410A-B6F0-75F03A8C464D}" srcOrd="0" destOrd="0" presId="urn:microsoft.com/office/officeart/2005/8/layout/process2"/>
    <dgm:cxn modelId="{A6BDF0DA-56A0-41A5-BA61-65C8F8DEFF1E}" srcId="{F85C0C0B-DE07-48BC-B912-1497F8B3B7A8}" destId="{449D0567-97C9-4414-8D36-1946951BD78F}" srcOrd="3" destOrd="0" parTransId="{4C7C2325-B44A-461B-B341-E8971E15E4A6}" sibTransId="{AC6F12E8-6AF0-4DA8-A939-C6EBF0795788}"/>
    <dgm:cxn modelId="{B9B109DD-D5EF-4340-887C-32A632930DDC}" type="presOf" srcId="{00E1BE49-2244-4437-B341-27714168BBBA}" destId="{3E83656B-929A-4F1F-B2AC-1720D05A8955}" srcOrd="1" destOrd="0" presId="urn:microsoft.com/office/officeart/2005/8/layout/process2"/>
    <dgm:cxn modelId="{207167F1-7D41-4536-84F8-EFC16331FC66}" srcId="{F85C0C0B-DE07-48BC-B912-1497F8B3B7A8}" destId="{DA6C4F20-3992-42A0-B897-5EB64258E142}" srcOrd="0" destOrd="0" parTransId="{6A3D9D2B-C940-4FEB-A9F5-537E5BBB2B6B}" sibTransId="{00E1BE49-2244-4437-B341-27714168BBBA}"/>
    <dgm:cxn modelId="{7E542BF5-1811-4558-9CDF-3D9CEA92BEF1}" srcId="{F85C0C0B-DE07-48BC-B912-1497F8B3B7A8}" destId="{C4BC50EF-7C61-4049-98AF-695A0E6400AF}" srcOrd="2" destOrd="0" parTransId="{8E9850BD-C0AC-47D3-996F-8561B06E8827}" sibTransId="{6444A52D-6AEC-44F7-B918-2F7F1298039F}"/>
    <dgm:cxn modelId="{9B5E7629-E7AE-4E23-88E2-B85ADADD3552}" type="presParOf" srcId="{68BCB0D5-D0BE-46A2-80FD-CDD4DF9E1765}" destId="{44DF073F-60D4-467D-A091-8C0A5377EEC8}" srcOrd="0" destOrd="0" presId="urn:microsoft.com/office/officeart/2005/8/layout/process2"/>
    <dgm:cxn modelId="{D59C0613-132A-4A96-8640-463DC14498FC}" type="presParOf" srcId="{68BCB0D5-D0BE-46A2-80FD-CDD4DF9E1765}" destId="{20979FAC-9F55-46D9-9046-E6B709E81311}" srcOrd="1" destOrd="0" presId="urn:microsoft.com/office/officeart/2005/8/layout/process2"/>
    <dgm:cxn modelId="{A60EBB91-4F14-4A18-B73B-F8C76A71B6B1}" type="presParOf" srcId="{20979FAC-9F55-46D9-9046-E6B709E81311}" destId="{3E83656B-929A-4F1F-B2AC-1720D05A8955}" srcOrd="0" destOrd="0" presId="urn:microsoft.com/office/officeart/2005/8/layout/process2"/>
    <dgm:cxn modelId="{49B37E8E-BA86-4A0F-9C7E-BED445AB9415}" type="presParOf" srcId="{68BCB0D5-D0BE-46A2-80FD-CDD4DF9E1765}" destId="{0304B2EF-B3AE-4916-8C3F-A247A01186D6}" srcOrd="2" destOrd="0" presId="urn:microsoft.com/office/officeart/2005/8/layout/process2"/>
    <dgm:cxn modelId="{3510F067-021E-4696-BC04-45603178D1CC}" type="presParOf" srcId="{68BCB0D5-D0BE-46A2-80FD-CDD4DF9E1765}" destId="{9032556F-D5A4-4F9E-8CE9-B381D8D382E6}" srcOrd="3" destOrd="0" presId="urn:microsoft.com/office/officeart/2005/8/layout/process2"/>
    <dgm:cxn modelId="{044EB825-61E1-4288-8E8C-1278E1524241}" type="presParOf" srcId="{9032556F-D5A4-4F9E-8CE9-B381D8D382E6}" destId="{AD3FC56D-A26B-4959-83C0-1E42BF07D865}" srcOrd="0" destOrd="0" presId="urn:microsoft.com/office/officeart/2005/8/layout/process2"/>
    <dgm:cxn modelId="{135B2544-2F9F-47AF-ABE1-41266CE35518}" type="presParOf" srcId="{68BCB0D5-D0BE-46A2-80FD-CDD4DF9E1765}" destId="{8A80FFEB-707C-4C0C-A4C9-05F2186E6D44}" srcOrd="4" destOrd="0" presId="urn:microsoft.com/office/officeart/2005/8/layout/process2"/>
    <dgm:cxn modelId="{C671EDF3-203A-461E-B2BC-20389D480233}" type="presParOf" srcId="{68BCB0D5-D0BE-46A2-80FD-CDD4DF9E1765}" destId="{C170115A-A265-410A-B6F0-75F03A8C464D}" srcOrd="5" destOrd="0" presId="urn:microsoft.com/office/officeart/2005/8/layout/process2"/>
    <dgm:cxn modelId="{AF9C0611-9B3B-45E3-8FF6-DCDDB7CF6BA8}" type="presParOf" srcId="{C170115A-A265-410A-B6F0-75F03A8C464D}" destId="{6FA8A98B-236D-49A0-977D-0EC057C0BB78}" srcOrd="0" destOrd="0" presId="urn:microsoft.com/office/officeart/2005/8/layout/process2"/>
    <dgm:cxn modelId="{38366F43-BE0F-4DA8-BB2B-831597D57395}" type="presParOf" srcId="{68BCB0D5-D0BE-46A2-80FD-CDD4DF9E1765}" destId="{85088DF2-490F-44F1-A83B-2CBFC873CEDE}"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F073F-60D4-467D-A091-8C0A5377EEC8}">
      <dsp:nvSpPr>
        <dsp:cNvPr id="0" name=""/>
        <dsp:cNvSpPr/>
      </dsp:nvSpPr>
      <dsp:spPr>
        <a:xfrm>
          <a:off x="157146" y="1488"/>
          <a:ext cx="1317981" cy="55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u="sng" kern="1200" dirty="0"/>
            <a:t>V</a:t>
          </a:r>
          <a:r>
            <a:rPr lang="en-US" sz="1000" b="1" kern="1200" dirty="0"/>
            <a:t>ocalise</a:t>
          </a:r>
          <a:r>
            <a:rPr lang="en-US" sz="1000" kern="1200" dirty="0"/>
            <a:t> how you really </a:t>
          </a:r>
          <a:r>
            <a:rPr lang="en-US" sz="1000" i="1" kern="1200" dirty="0"/>
            <a:t>feel</a:t>
          </a:r>
          <a:r>
            <a:rPr lang="en-US" sz="1000" kern="1200" dirty="0"/>
            <a:t> on that day</a:t>
          </a:r>
          <a:endParaRPr lang="en-GB" sz="1000" kern="1200" dirty="0"/>
        </a:p>
      </dsp:txBody>
      <dsp:txXfrm>
        <a:off x="173365" y="17707"/>
        <a:ext cx="1285543" cy="521317"/>
      </dsp:txXfrm>
    </dsp:sp>
    <dsp:sp modelId="{20979FAC-9F55-46D9-9046-E6B709E81311}">
      <dsp:nvSpPr>
        <dsp:cNvPr id="0" name=""/>
        <dsp:cNvSpPr/>
      </dsp:nvSpPr>
      <dsp:spPr>
        <a:xfrm rot="5400000">
          <a:off x="712307" y="569088"/>
          <a:ext cx="207658" cy="249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741380" y="589854"/>
        <a:ext cx="149514" cy="145361"/>
      </dsp:txXfrm>
    </dsp:sp>
    <dsp:sp modelId="{0304B2EF-B3AE-4916-8C3F-A247A01186D6}">
      <dsp:nvSpPr>
        <dsp:cNvPr id="0" name=""/>
        <dsp:cNvSpPr/>
      </dsp:nvSpPr>
      <dsp:spPr>
        <a:xfrm>
          <a:off x="157146" y="832121"/>
          <a:ext cx="1317981" cy="55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u="sng" kern="1200" dirty="0"/>
            <a:t>E</a:t>
          </a:r>
          <a:r>
            <a:rPr lang="en-GB" sz="1000" b="0" kern="1200" dirty="0"/>
            <a:t>mpathise, share similar experiences and feelings</a:t>
          </a:r>
          <a:endParaRPr lang="en-GB" sz="1000" b="1" kern="1200" dirty="0"/>
        </a:p>
      </dsp:txBody>
      <dsp:txXfrm>
        <a:off x="173365" y="848340"/>
        <a:ext cx="1285543" cy="521317"/>
      </dsp:txXfrm>
    </dsp:sp>
    <dsp:sp modelId="{9032556F-D5A4-4F9E-8CE9-B381D8D382E6}">
      <dsp:nvSpPr>
        <dsp:cNvPr id="0" name=""/>
        <dsp:cNvSpPr/>
      </dsp:nvSpPr>
      <dsp:spPr>
        <a:xfrm rot="5400000">
          <a:off x="712307" y="1399721"/>
          <a:ext cx="207658" cy="249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741380" y="1420487"/>
        <a:ext cx="149514" cy="145361"/>
      </dsp:txXfrm>
    </dsp:sp>
    <dsp:sp modelId="{8A80FFEB-707C-4C0C-A4C9-05F2186E6D44}">
      <dsp:nvSpPr>
        <dsp:cNvPr id="0" name=""/>
        <dsp:cNvSpPr/>
      </dsp:nvSpPr>
      <dsp:spPr>
        <a:xfrm>
          <a:off x="157146" y="1662755"/>
          <a:ext cx="1317981" cy="55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u="sng" kern="1200" dirty="0"/>
            <a:t>N</a:t>
          </a:r>
          <a:r>
            <a:rPr lang="en-US" sz="1000" kern="1200" dirty="0"/>
            <a:t>ew wellbeing concept or mindfulness technique taught</a:t>
          </a:r>
          <a:endParaRPr lang="en-GB" sz="1000" kern="1200" dirty="0"/>
        </a:p>
      </dsp:txBody>
      <dsp:txXfrm>
        <a:off x="173365" y="1678974"/>
        <a:ext cx="1285543" cy="521317"/>
      </dsp:txXfrm>
    </dsp:sp>
    <dsp:sp modelId="{C170115A-A265-410A-B6F0-75F03A8C464D}">
      <dsp:nvSpPr>
        <dsp:cNvPr id="0" name=""/>
        <dsp:cNvSpPr/>
      </dsp:nvSpPr>
      <dsp:spPr>
        <a:xfrm rot="5400000">
          <a:off x="712307" y="2230354"/>
          <a:ext cx="207658" cy="2491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5400000">
        <a:off x="741380" y="2251120"/>
        <a:ext cx="149514" cy="145361"/>
      </dsp:txXfrm>
    </dsp:sp>
    <dsp:sp modelId="{85088DF2-490F-44F1-A83B-2CBFC873CEDE}">
      <dsp:nvSpPr>
        <dsp:cNvPr id="0" name=""/>
        <dsp:cNvSpPr/>
      </dsp:nvSpPr>
      <dsp:spPr>
        <a:xfrm>
          <a:off x="157146" y="2493388"/>
          <a:ext cx="1317981" cy="55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u="sng" kern="1200" dirty="0"/>
            <a:t>T</a:t>
          </a:r>
          <a:r>
            <a:rPr lang="en-US" sz="1000" kern="1200" dirty="0"/>
            <a:t>alking about cases or on call situations, the majority of the session</a:t>
          </a:r>
          <a:endParaRPr lang="en-GB" sz="1000" kern="1200" dirty="0"/>
        </a:p>
      </dsp:txBody>
      <dsp:txXfrm>
        <a:off x="173365" y="2509607"/>
        <a:ext cx="1285543" cy="5213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9262-34B1-634C-8744-7ADB89FD7FE3}"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08284-DE00-114C-8782-5C4E6FFF34FA}" type="slidenum">
              <a:rPr lang="en-US" smtClean="0"/>
              <a:t>‹#›</a:t>
            </a:fld>
            <a:endParaRPr lang="en-US"/>
          </a:p>
        </p:txBody>
      </p:sp>
    </p:spTree>
    <p:extLst>
      <p:ext uri="{BB962C8B-B14F-4D97-AF65-F5344CB8AC3E}">
        <p14:creationId xmlns:p14="http://schemas.microsoft.com/office/powerpoint/2010/main" val="172071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F2A6-9838-6749-AB7A-0B50E12115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95D5E80-CD2B-4E47-8F8A-B7E8CBA82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512D34-DA18-BD43-9E8B-F3B716F66C7A}"/>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5" name="Footer Placeholder 4">
            <a:extLst>
              <a:ext uri="{FF2B5EF4-FFF2-40B4-BE49-F238E27FC236}">
                <a16:creationId xmlns:a16="http://schemas.microsoft.com/office/drawing/2014/main" id="{BA0A4677-37D2-EE4D-ADB1-51D6515EE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B8A61-9DA5-E24B-9CA3-8F6E38572721}"/>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03953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2325-C367-7848-8A29-1D08011726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143F6B-8182-8C47-B4E7-75B3F04665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3F607A-5A1E-C748-9720-F9FB6475F9B0}"/>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5" name="Footer Placeholder 4">
            <a:extLst>
              <a:ext uri="{FF2B5EF4-FFF2-40B4-BE49-F238E27FC236}">
                <a16:creationId xmlns:a16="http://schemas.microsoft.com/office/drawing/2014/main" id="{B5AFA8A1-7F14-814B-9CC3-91886B604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D1E7E-CD85-4944-93A3-BD74E2964AF8}"/>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145967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F3B7E-7503-D74E-A440-A160E8649F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90913D-F5E8-AC48-939B-6FC8DD8121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71A7A8-8B31-B04B-B451-32409BA163D8}"/>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5" name="Footer Placeholder 4">
            <a:extLst>
              <a:ext uri="{FF2B5EF4-FFF2-40B4-BE49-F238E27FC236}">
                <a16:creationId xmlns:a16="http://schemas.microsoft.com/office/drawing/2014/main" id="{5E433E25-9C13-C640-9684-33AED5E28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948CB-53C1-2543-A9A0-48BF77BAAC4C}"/>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352234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5AEA-B379-E34C-B197-15CC532827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27B3D7-7057-C142-9704-E45A51E022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05DC57-9888-8045-8AE7-366E6F8A4856}"/>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5" name="Footer Placeholder 4">
            <a:extLst>
              <a:ext uri="{FF2B5EF4-FFF2-40B4-BE49-F238E27FC236}">
                <a16:creationId xmlns:a16="http://schemas.microsoft.com/office/drawing/2014/main" id="{9A35FE4D-2AB2-7C4A-88A3-7BBE05D7E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3255C-3D8E-D94E-94AA-7492F554165A}"/>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181999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3767-026A-8043-95AE-7FCD94BF66E7}"/>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AD8B86-1FEB-3449-802C-3FBDE4E1ACB3}"/>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6FE343-AC38-C94D-B452-12FC201FC5B0}"/>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5" name="Footer Placeholder 4">
            <a:extLst>
              <a:ext uri="{FF2B5EF4-FFF2-40B4-BE49-F238E27FC236}">
                <a16:creationId xmlns:a16="http://schemas.microsoft.com/office/drawing/2014/main" id="{A1C4FEEC-0282-864B-965C-8435B05B1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ED6BD-FEEC-2A4D-9AC2-50FA2A90ED29}"/>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6648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7386-B863-FA43-A69D-E09AFE80F2D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39F8B7-D961-E547-B800-B5B106A842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B99A419-93F7-1047-ABA5-EFB7837386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4CBBB4E-A8EE-BF43-8141-0A4057F526B9}"/>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6" name="Footer Placeholder 5">
            <a:extLst>
              <a:ext uri="{FF2B5EF4-FFF2-40B4-BE49-F238E27FC236}">
                <a16:creationId xmlns:a16="http://schemas.microsoft.com/office/drawing/2014/main" id="{5039815E-A5BD-D84A-A6F6-5EA9DD40D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E759F-5462-6A47-B3BF-F15B024B1BD5}"/>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17053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702C-8440-604C-9270-BE2EFEA7086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F786FA-1BEE-3C40-9A20-DFCDA8268775}"/>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5609985-F00F-434E-84A4-906F4279D563}"/>
              </a:ext>
            </a:extLst>
          </p:cNvPr>
          <p:cNvSpPr>
            <a:spLocks noGrp="1"/>
          </p:cNvSpPr>
          <p:nvPr>
            <p:ph sz="half" idx="2"/>
          </p:nvPr>
        </p:nvSpPr>
        <p:spPr>
          <a:xfrm>
            <a:off x="839790"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5EF4E05-DE22-5040-A98E-1B861BC8F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DA8FE7-F647-A341-A5F7-ED00C5F74B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2793F4-59FB-5347-BA30-9148BACE4C32}"/>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8" name="Footer Placeholder 7">
            <a:extLst>
              <a:ext uri="{FF2B5EF4-FFF2-40B4-BE49-F238E27FC236}">
                <a16:creationId xmlns:a16="http://schemas.microsoft.com/office/drawing/2014/main" id="{BDC02796-AE14-F444-A817-59061191C9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927D6E-D590-BD4D-BCDF-FDA1A22316DC}"/>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78178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D481-D730-054E-ADF6-AE75018DD6A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752073-1E30-C74A-8A6C-6EE1A28653AE}"/>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4" name="Footer Placeholder 3">
            <a:extLst>
              <a:ext uri="{FF2B5EF4-FFF2-40B4-BE49-F238E27FC236}">
                <a16:creationId xmlns:a16="http://schemas.microsoft.com/office/drawing/2014/main" id="{C2260579-3265-5844-BF9E-1A0333BBAE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D6A566-4118-9645-A9FF-BDEAEBDE39DF}"/>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20115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22C9C-A88C-8544-B425-D7F86C2ED00F}"/>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3" name="Footer Placeholder 2">
            <a:extLst>
              <a:ext uri="{FF2B5EF4-FFF2-40B4-BE49-F238E27FC236}">
                <a16:creationId xmlns:a16="http://schemas.microsoft.com/office/drawing/2014/main" id="{85635136-BE16-AC41-911B-ECF4E70CC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643AC8-FB1C-D64A-B81A-2AE548A71CF0}"/>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116070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A5DF-789E-584D-A740-8A5355104874}"/>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B2C7B-DF47-5E41-856D-7CC47EDB0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B422D4E-A0E6-A341-B0C0-5F6788B4E1A1}"/>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1501D1-BCCB-2143-8DF8-CD95C040361A}"/>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6" name="Footer Placeholder 5">
            <a:extLst>
              <a:ext uri="{FF2B5EF4-FFF2-40B4-BE49-F238E27FC236}">
                <a16:creationId xmlns:a16="http://schemas.microsoft.com/office/drawing/2014/main" id="{0EC4C496-A6F5-344C-B869-E54CAF99CF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8CD61E-B000-2746-9C2E-1E1B2FB67EDD}"/>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30405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BD2D8-E3F2-0B4C-B468-807470A93AE3}"/>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D38664F-831F-3645-8E63-A631C732A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409352-6C2F-384F-AB93-5567F8FF893E}"/>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92879D-3EE6-9D44-9A77-1C3F70B7E0F3}"/>
              </a:ext>
            </a:extLst>
          </p:cNvPr>
          <p:cNvSpPr>
            <a:spLocks noGrp="1"/>
          </p:cNvSpPr>
          <p:nvPr>
            <p:ph type="dt" sz="half" idx="10"/>
          </p:nvPr>
        </p:nvSpPr>
        <p:spPr/>
        <p:txBody>
          <a:bodyPr/>
          <a:lstStyle/>
          <a:p>
            <a:fld id="{3B3BD1D6-CCA9-6343-90B3-37A3610DE1ED}" type="datetimeFigureOut">
              <a:rPr lang="en-US" smtClean="0"/>
              <a:t>3/15/23</a:t>
            </a:fld>
            <a:endParaRPr lang="en-US"/>
          </a:p>
        </p:txBody>
      </p:sp>
      <p:sp>
        <p:nvSpPr>
          <p:cNvPr id="6" name="Footer Placeholder 5">
            <a:extLst>
              <a:ext uri="{FF2B5EF4-FFF2-40B4-BE49-F238E27FC236}">
                <a16:creationId xmlns:a16="http://schemas.microsoft.com/office/drawing/2014/main" id="{43E20448-730C-CA45-A54C-FBBFC7E40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0037D-8035-CF47-B141-651754915D42}"/>
              </a:ext>
            </a:extLst>
          </p:cNvPr>
          <p:cNvSpPr>
            <a:spLocks noGrp="1"/>
          </p:cNvSpPr>
          <p:nvPr>
            <p:ph type="sldNum" sz="quarter" idx="12"/>
          </p:nvPr>
        </p:nvSpPr>
        <p:spPr/>
        <p:txBody>
          <a:bodyPr/>
          <a:lstStyle/>
          <a:p>
            <a:fld id="{2B38BC26-82C8-8A40-9403-EA59115C793A}" type="slidenum">
              <a:rPr lang="en-US" smtClean="0"/>
              <a:t>‹#›</a:t>
            </a:fld>
            <a:endParaRPr lang="en-US"/>
          </a:p>
        </p:txBody>
      </p:sp>
    </p:spTree>
    <p:extLst>
      <p:ext uri="{BB962C8B-B14F-4D97-AF65-F5344CB8AC3E}">
        <p14:creationId xmlns:p14="http://schemas.microsoft.com/office/powerpoint/2010/main" val="276317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637C3-A24A-CF45-A816-CCB612AC9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8AD410-EE04-0A43-8591-A01829A4C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521947-7DFB-7740-B5B8-E759D886AF4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BD1D6-CCA9-6343-90B3-37A3610DE1ED}" type="datetimeFigureOut">
              <a:rPr lang="en-US" smtClean="0"/>
              <a:t>3/15/23</a:t>
            </a:fld>
            <a:endParaRPr lang="en-US"/>
          </a:p>
        </p:txBody>
      </p:sp>
      <p:sp>
        <p:nvSpPr>
          <p:cNvPr id="5" name="Footer Placeholder 4">
            <a:extLst>
              <a:ext uri="{FF2B5EF4-FFF2-40B4-BE49-F238E27FC236}">
                <a16:creationId xmlns:a16="http://schemas.microsoft.com/office/drawing/2014/main" id="{B1766D30-293B-4A43-906C-B27DE42EA5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9CD3AE-FEB0-BA45-A1BE-94874BD57D5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8BC26-82C8-8A40-9403-EA59115C793A}" type="slidenum">
              <a:rPr lang="en-US" smtClean="0"/>
              <a:t>‹#›</a:t>
            </a:fld>
            <a:endParaRPr lang="en-US"/>
          </a:p>
        </p:txBody>
      </p:sp>
    </p:spTree>
    <p:extLst>
      <p:ext uri="{BB962C8B-B14F-4D97-AF65-F5344CB8AC3E}">
        <p14:creationId xmlns:p14="http://schemas.microsoft.com/office/powerpoint/2010/main" val="270805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18" Type="http://schemas.microsoft.com/office/2007/relationships/hdphoto" Target="../media/hdphoto4.wdp"/><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image" Target="../media/image1.jpeg"/><Relationship Id="rId16" Type="http://schemas.microsoft.com/office/2007/relationships/hdphoto" Target="../media/hdphoto3.wdp"/><Relationship Id="rId20" Type="http://schemas.microsoft.com/office/2007/relationships/hdphoto" Target="../media/hdphoto5.wdp"/><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5" Type="http://schemas.openxmlformats.org/officeDocument/2006/relationships/image" Target="../media/image7.png"/><Relationship Id="rId10" Type="http://schemas.microsoft.com/office/2007/relationships/hdphoto" Target="../media/hdphoto1.wdp"/><Relationship Id="rId19"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3.png"/><Relationship Id="rId1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93C4-90E4-0719-7DDE-500336798A41}"/>
              </a:ext>
            </a:extLst>
          </p:cNvPr>
          <p:cNvSpPr/>
          <p:nvPr/>
        </p:nvSpPr>
        <p:spPr>
          <a:xfrm>
            <a:off x="0" y="0"/>
            <a:ext cx="121920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WWMartin :: Queen Elizabeth The Queen Mother (QEQM) Hospital ...">
            <a:extLst>
              <a:ext uri="{FF2B5EF4-FFF2-40B4-BE49-F238E27FC236}">
                <a16:creationId xmlns:a16="http://schemas.microsoft.com/office/drawing/2014/main" id="{B70F845A-2CB2-0C49-A1DA-305E45F906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17" t="16075" r="12450" b="18800"/>
          <a:stretch/>
        </p:blipFill>
        <p:spPr bwMode="auto">
          <a:xfrm>
            <a:off x="10135127" y="-1594"/>
            <a:ext cx="2056877" cy="9233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r code&#10;&#10;Description automatically generated">
            <a:extLst>
              <a:ext uri="{FF2B5EF4-FFF2-40B4-BE49-F238E27FC236}">
                <a16:creationId xmlns:a16="http://schemas.microsoft.com/office/drawing/2014/main" id="{FE4364EB-9B56-CBBE-01D1-C4E9BA353FA2}"/>
              </a:ext>
            </a:extLst>
          </p:cNvPr>
          <p:cNvPicPr>
            <a:picLocks noChangeAspect="1"/>
          </p:cNvPicPr>
          <p:nvPr/>
        </p:nvPicPr>
        <p:blipFill>
          <a:blip r:embed="rId3"/>
          <a:stretch>
            <a:fillRect/>
          </a:stretch>
        </p:blipFill>
        <p:spPr>
          <a:xfrm>
            <a:off x="11347978" y="6010183"/>
            <a:ext cx="847818" cy="847818"/>
          </a:xfrm>
          <a:prstGeom prst="rect">
            <a:avLst/>
          </a:prstGeom>
        </p:spPr>
      </p:pic>
      <p:sp>
        <p:nvSpPr>
          <p:cNvPr id="7" name="Rectangle 6">
            <a:extLst>
              <a:ext uri="{FF2B5EF4-FFF2-40B4-BE49-F238E27FC236}">
                <a16:creationId xmlns:a16="http://schemas.microsoft.com/office/drawing/2014/main" id="{D1D28289-8D57-34D9-A3A7-B32AE17B612B}"/>
              </a:ext>
            </a:extLst>
          </p:cNvPr>
          <p:cNvSpPr/>
          <p:nvPr/>
        </p:nvSpPr>
        <p:spPr>
          <a:xfrm>
            <a:off x="4470302" y="-31939"/>
            <a:ext cx="5806315" cy="707886"/>
          </a:xfrm>
          <a:prstGeom prst="rect">
            <a:avLst/>
          </a:prstGeom>
          <a:noFill/>
        </p:spPr>
        <p:txBody>
          <a:bodyPr wrap="square" lIns="91440" tIns="45720" rIns="91440" bIns="45720">
            <a:spAutoFit/>
          </a:bodyPr>
          <a:lstStyle/>
          <a:p>
            <a:r>
              <a:rPr lang="en-US" sz="2000" dirty="0">
                <a:ln w="0"/>
                <a:solidFill>
                  <a:schemeClr val="bg1"/>
                </a:solidFill>
              </a:rPr>
              <a:t>A weekly, voluntary </a:t>
            </a:r>
            <a:r>
              <a:rPr lang="en-US" sz="2000" dirty="0">
                <a:ln w="0"/>
                <a:solidFill>
                  <a:schemeClr val="accent4">
                    <a:lumMod val="60000"/>
                    <a:lumOff val="40000"/>
                  </a:schemeClr>
                </a:solidFill>
              </a:rPr>
              <a:t>P</a:t>
            </a:r>
            <a:r>
              <a:rPr lang="en-US" sz="2000" dirty="0">
                <a:ln w="0"/>
                <a:solidFill>
                  <a:schemeClr val="bg1"/>
                </a:solidFill>
              </a:rPr>
              <a:t>eer </a:t>
            </a:r>
            <a:r>
              <a:rPr lang="en-US" sz="2000" dirty="0">
                <a:ln w="0"/>
                <a:solidFill>
                  <a:schemeClr val="accent4">
                    <a:lumMod val="60000"/>
                    <a:lumOff val="40000"/>
                  </a:schemeClr>
                </a:solidFill>
              </a:rPr>
              <a:t>S</a:t>
            </a:r>
            <a:r>
              <a:rPr lang="en-US" sz="2000" dirty="0">
                <a:ln w="0"/>
                <a:solidFill>
                  <a:schemeClr val="bg1"/>
                </a:solidFill>
              </a:rPr>
              <a:t>upport initiative to improve colleague wellbeing and promote reflective practice</a:t>
            </a:r>
          </a:p>
        </p:txBody>
      </p:sp>
      <p:sp>
        <p:nvSpPr>
          <p:cNvPr id="22" name="TextBox 21">
            <a:extLst>
              <a:ext uri="{FF2B5EF4-FFF2-40B4-BE49-F238E27FC236}">
                <a16:creationId xmlns:a16="http://schemas.microsoft.com/office/drawing/2014/main" id="{A326BB17-B938-FD0B-42F5-2C90D30FCB96}"/>
              </a:ext>
            </a:extLst>
          </p:cNvPr>
          <p:cNvSpPr txBox="1"/>
          <p:nvPr/>
        </p:nvSpPr>
        <p:spPr>
          <a:xfrm>
            <a:off x="-42908" y="-105999"/>
            <a:ext cx="4513206" cy="1015663"/>
          </a:xfrm>
          <a:prstGeom prst="rect">
            <a:avLst/>
          </a:prstGeom>
          <a:noFill/>
        </p:spPr>
        <p:txBody>
          <a:bodyPr wrap="square">
            <a:spAutoFit/>
          </a:bodyPr>
          <a:lstStyle/>
          <a:p>
            <a:pPr>
              <a:defRPr/>
            </a:pPr>
            <a:r>
              <a:rPr lang="en-US" sz="6000" b="1" dirty="0">
                <a:ln w="0"/>
                <a:solidFill>
                  <a:schemeClr val="bg1"/>
                </a:solidFill>
                <a:latin typeface="Calibri" panose="020F0502020204030204"/>
              </a:rPr>
              <a:t>Time to </a:t>
            </a:r>
            <a:r>
              <a:rPr lang="en-US" sz="6000" b="1" u="sng" dirty="0">
                <a:ln w="0"/>
                <a:solidFill>
                  <a:schemeClr val="accent4">
                    <a:lumMod val="20000"/>
                    <a:lumOff val="80000"/>
                  </a:schemeClr>
                </a:solidFill>
                <a:latin typeface="Calibri" panose="020F0502020204030204"/>
              </a:rPr>
              <a:t>V</a:t>
            </a:r>
            <a:r>
              <a:rPr lang="en-US" sz="6000" b="1" u="sng" dirty="0">
                <a:ln w="0"/>
                <a:solidFill>
                  <a:schemeClr val="accent4">
                    <a:lumMod val="40000"/>
                    <a:lumOff val="60000"/>
                  </a:schemeClr>
                </a:solidFill>
                <a:latin typeface="Calibri" panose="020F0502020204030204"/>
              </a:rPr>
              <a:t>E</a:t>
            </a:r>
            <a:r>
              <a:rPr lang="en-US" sz="6000" b="1" u="sng" dirty="0">
                <a:ln w="0"/>
                <a:solidFill>
                  <a:schemeClr val="accent4">
                    <a:lumMod val="60000"/>
                    <a:lumOff val="40000"/>
                  </a:schemeClr>
                </a:solidFill>
                <a:latin typeface="Calibri" panose="020F0502020204030204"/>
              </a:rPr>
              <a:t>N</a:t>
            </a:r>
            <a:r>
              <a:rPr lang="en-US" sz="6000" b="1" u="sng" dirty="0">
                <a:ln w="0"/>
                <a:solidFill>
                  <a:schemeClr val="accent4">
                    <a:lumMod val="75000"/>
                  </a:schemeClr>
                </a:solidFill>
                <a:latin typeface="Calibri" panose="020F0502020204030204"/>
              </a:rPr>
              <a:t>T</a:t>
            </a:r>
          </a:p>
        </p:txBody>
      </p:sp>
      <p:sp>
        <p:nvSpPr>
          <p:cNvPr id="2" name="TextBox 1">
            <a:extLst>
              <a:ext uri="{FF2B5EF4-FFF2-40B4-BE49-F238E27FC236}">
                <a16:creationId xmlns:a16="http://schemas.microsoft.com/office/drawing/2014/main" id="{4ECC5128-4EC6-E7A6-A49F-C7BF24B6167E}"/>
              </a:ext>
            </a:extLst>
          </p:cNvPr>
          <p:cNvSpPr txBox="1"/>
          <p:nvPr/>
        </p:nvSpPr>
        <p:spPr>
          <a:xfrm>
            <a:off x="4513206" y="590675"/>
            <a:ext cx="8726749" cy="307777"/>
          </a:xfrm>
          <a:prstGeom prst="rect">
            <a:avLst/>
          </a:prstGeom>
          <a:noFill/>
        </p:spPr>
        <p:txBody>
          <a:bodyPr wrap="square" rtlCol="0">
            <a:spAutoFit/>
          </a:bodyPr>
          <a:lstStyle/>
          <a:p>
            <a:r>
              <a:rPr lang="en-US" sz="1400" dirty="0">
                <a:solidFill>
                  <a:schemeClr val="bg1"/>
                </a:solidFill>
              </a:rPr>
              <a:t>Dr Jonathan Sharpe, Dr Jack Whiting </a:t>
            </a:r>
            <a:r>
              <a:rPr lang="en-US" sz="900" dirty="0">
                <a:solidFill>
                  <a:schemeClr val="bg1"/>
                </a:solidFill>
              </a:rPr>
              <a:t>Queen Elizabeth The Queen Mother Hospital, Margate</a:t>
            </a:r>
            <a:endParaRPr lang="en-US" sz="1400" dirty="0">
              <a:solidFill>
                <a:schemeClr val="bg1"/>
              </a:solidFill>
            </a:endParaRPr>
          </a:p>
        </p:txBody>
      </p:sp>
      <p:sp>
        <p:nvSpPr>
          <p:cNvPr id="39" name="TextBox 38">
            <a:extLst>
              <a:ext uri="{FF2B5EF4-FFF2-40B4-BE49-F238E27FC236}">
                <a16:creationId xmlns:a16="http://schemas.microsoft.com/office/drawing/2014/main" id="{88AD592C-D47F-7750-B9D1-FAFC62351F18}"/>
              </a:ext>
            </a:extLst>
          </p:cNvPr>
          <p:cNvSpPr txBox="1"/>
          <p:nvPr/>
        </p:nvSpPr>
        <p:spPr>
          <a:xfrm>
            <a:off x="0" y="1134143"/>
            <a:ext cx="5939161" cy="1200329"/>
          </a:xfrm>
          <a:prstGeom prst="rect">
            <a:avLst/>
          </a:prstGeom>
          <a:noFill/>
          <a:ln>
            <a:noFill/>
          </a:ln>
        </p:spPr>
        <p:txBody>
          <a:bodyPr wrap="square">
            <a:spAutoFit/>
          </a:bodyPr>
          <a:lstStyle/>
          <a:p>
            <a:pPr algn="just"/>
            <a:r>
              <a:rPr lang="en-GB" sz="900" dirty="0">
                <a:solidFill>
                  <a:schemeClr val="bg1"/>
                </a:solidFill>
                <a:latin typeface="inherit"/>
              </a:rPr>
              <a:t>Trainees of anaesthesia are particularly susceptible to burnout and depression (1,2). Anaesthetists have an increased risk of suicide, and, reliance on alcohol and recreational drug use, when compared to the general public and other medical professionals (3,4). </a:t>
            </a:r>
            <a:br>
              <a:rPr lang="en-GB" sz="900" dirty="0">
                <a:solidFill>
                  <a:schemeClr val="bg1"/>
                </a:solidFill>
                <a:latin typeface="inherit"/>
              </a:rPr>
            </a:br>
            <a:endParaRPr lang="en-GB" sz="900" dirty="0">
              <a:solidFill>
                <a:schemeClr val="bg1"/>
              </a:solidFill>
              <a:latin typeface="Calibri" panose="020F0502020204030204" pitchFamily="34" charset="0"/>
            </a:endParaRPr>
          </a:p>
          <a:p>
            <a:pPr algn="just"/>
            <a:r>
              <a:rPr lang="en-GB" sz="900" dirty="0">
                <a:solidFill>
                  <a:schemeClr val="bg1"/>
                </a:solidFill>
                <a:latin typeface="inherit"/>
              </a:rPr>
              <a:t>The Association of Anaesthetists of Great Britain and Ireland suggest that interventions warrant further research, leading to campaigns such as “#</a:t>
            </a:r>
            <a:r>
              <a:rPr lang="en-GB" sz="900" dirty="0" err="1">
                <a:solidFill>
                  <a:schemeClr val="bg1"/>
                </a:solidFill>
                <a:latin typeface="inherit"/>
              </a:rPr>
              <a:t>CoffeeAndAGas</a:t>
            </a:r>
            <a:r>
              <a:rPr lang="en-GB" sz="900" dirty="0">
                <a:solidFill>
                  <a:schemeClr val="bg1"/>
                </a:solidFill>
                <a:latin typeface="inherit"/>
              </a:rPr>
              <a:t>”. The association ‘encourages other departments to consider implementing similar initiatives for the benefit of their trainees’ (5). Therefore, we introduced VENT Peer Support for junior anaesthetists within our hospital.</a:t>
            </a:r>
            <a:endParaRPr lang="en-GB" sz="900" dirty="0">
              <a:solidFill>
                <a:schemeClr val="bg1"/>
              </a:solidFill>
              <a:latin typeface="Calibri" panose="020F0502020204030204" pitchFamily="34" charset="0"/>
            </a:endParaRPr>
          </a:p>
        </p:txBody>
      </p:sp>
      <p:sp>
        <p:nvSpPr>
          <p:cNvPr id="9" name="TextBox 8">
            <a:extLst>
              <a:ext uri="{FF2B5EF4-FFF2-40B4-BE49-F238E27FC236}">
                <a16:creationId xmlns:a16="http://schemas.microsoft.com/office/drawing/2014/main" id="{93D108C1-A2DF-D38A-CBB5-A0B8829B91AE}"/>
              </a:ext>
            </a:extLst>
          </p:cNvPr>
          <p:cNvSpPr txBox="1"/>
          <p:nvPr/>
        </p:nvSpPr>
        <p:spPr>
          <a:xfrm>
            <a:off x="133238" y="2610263"/>
            <a:ext cx="1780106" cy="923330"/>
          </a:xfrm>
          <a:prstGeom prst="rect">
            <a:avLst/>
          </a:prstGeom>
          <a:noFill/>
        </p:spPr>
        <p:txBody>
          <a:bodyPr wrap="square">
            <a:spAutoFit/>
          </a:bodyPr>
          <a:lstStyle/>
          <a:p>
            <a:pPr marL="285750" indent="-285750">
              <a:buFont typeface="Wingdings" panose="05000000000000000000" pitchFamily="2" charset="2"/>
              <a:buChar char="ü"/>
            </a:pPr>
            <a:r>
              <a:rPr lang="en-US" sz="900" dirty="0">
                <a:solidFill>
                  <a:schemeClr val="bg1"/>
                </a:solidFill>
              </a:rPr>
              <a:t>Weekly 30-minute sessions</a:t>
            </a:r>
          </a:p>
          <a:p>
            <a:pPr marL="285750" indent="-285750">
              <a:buFont typeface="Wingdings" panose="05000000000000000000" pitchFamily="2" charset="2"/>
              <a:buChar char="ü"/>
            </a:pPr>
            <a:r>
              <a:rPr lang="en-US" sz="900" dirty="0">
                <a:solidFill>
                  <a:schemeClr val="bg1"/>
                </a:solidFill>
              </a:rPr>
              <a:t>Voluntary engagement</a:t>
            </a:r>
          </a:p>
          <a:p>
            <a:pPr marL="285750" indent="-285750">
              <a:buFont typeface="Wingdings" panose="05000000000000000000" pitchFamily="2" charset="2"/>
              <a:buChar char="ü"/>
            </a:pPr>
            <a:r>
              <a:rPr lang="en-US" sz="900" dirty="0">
                <a:solidFill>
                  <a:schemeClr val="bg1"/>
                </a:solidFill>
              </a:rPr>
              <a:t>Mutual respect</a:t>
            </a:r>
          </a:p>
          <a:p>
            <a:pPr marL="285750" indent="-285750">
              <a:buFont typeface="Wingdings" panose="05000000000000000000" pitchFamily="2" charset="2"/>
              <a:buChar char="ü"/>
            </a:pPr>
            <a:r>
              <a:rPr lang="en-US" sz="900" dirty="0">
                <a:solidFill>
                  <a:schemeClr val="bg1"/>
                </a:solidFill>
              </a:rPr>
              <a:t>Complete confidentiality</a:t>
            </a:r>
          </a:p>
          <a:p>
            <a:pPr marL="285750" indent="-285750">
              <a:buFont typeface="Wingdings" panose="05000000000000000000" pitchFamily="2" charset="2"/>
              <a:buChar char="ü"/>
            </a:pPr>
            <a:r>
              <a:rPr lang="en-US" sz="900" dirty="0">
                <a:solidFill>
                  <a:schemeClr val="bg1"/>
                </a:solidFill>
              </a:rPr>
              <a:t>Non-judgmental discussion</a:t>
            </a:r>
          </a:p>
          <a:p>
            <a:pPr marL="285750" indent="-285750">
              <a:buFont typeface="Wingdings" panose="05000000000000000000" pitchFamily="2" charset="2"/>
              <a:buChar char="ü"/>
            </a:pPr>
            <a:r>
              <a:rPr lang="en-US" sz="900" dirty="0">
                <a:solidFill>
                  <a:schemeClr val="bg1"/>
                </a:solidFill>
              </a:rPr>
              <a:t>No consultant presence</a:t>
            </a:r>
          </a:p>
        </p:txBody>
      </p:sp>
      <p:cxnSp>
        <p:nvCxnSpPr>
          <p:cNvPr id="12" name="Straight Connector 11">
            <a:extLst>
              <a:ext uri="{FF2B5EF4-FFF2-40B4-BE49-F238E27FC236}">
                <a16:creationId xmlns:a16="http://schemas.microsoft.com/office/drawing/2014/main" id="{EA1E7BBF-5C89-416D-DDC6-D4AE361F02A3}"/>
              </a:ext>
            </a:extLst>
          </p:cNvPr>
          <p:cNvCxnSpPr>
            <a:cxnSpLocks/>
          </p:cNvCxnSpPr>
          <p:nvPr/>
        </p:nvCxnSpPr>
        <p:spPr>
          <a:xfrm>
            <a:off x="152919" y="2296632"/>
            <a:ext cx="11863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8E3F15-BE4D-D9BC-F272-F93143373288}"/>
              </a:ext>
            </a:extLst>
          </p:cNvPr>
          <p:cNvSpPr txBox="1"/>
          <p:nvPr/>
        </p:nvSpPr>
        <p:spPr>
          <a:xfrm>
            <a:off x="6121264" y="1098631"/>
            <a:ext cx="6070740" cy="1200329"/>
          </a:xfrm>
          <a:prstGeom prst="rect">
            <a:avLst/>
          </a:prstGeom>
          <a:noFill/>
        </p:spPr>
        <p:txBody>
          <a:bodyPr wrap="square">
            <a:spAutoFit/>
          </a:bodyPr>
          <a:lstStyle/>
          <a:p>
            <a:pPr algn="just"/>
            <a:r>
              <a:rPr lang="en-US" sz="900" b="1" dirty="0">
                <a:solidFill>
                  <a:schemeClr val="bg1"/>
                </a:solidFill>
              </a:rPr>
              <a:t>Aims</a:t>
            </a:r>
            <a:r>
              <a:rPr lang="en-US" sz="900" dirty="0">
                <a:solidFill>
                  <a:schemeClr val="bg1"/>
                </a:solidFill>
              </a:rPr>
              <a:t>:  Promote wellbeing through offloading, reflection and sharing experience; and, to promote culture change. </a:t>
            </a:r>
            <a:br>
              <a:rPr lang="en-US" sz="900" dirty="0">
                <a:solidFill>
                  <a:schemeClr val="bg1"/>
                </a:solidFill>
              </a:rPr>
            </a:br>
            <a:endParaRPr lang="en-GB" sz="900" dirty="0">
              <a:solidFill>
                <a:schemeClr val="bg1"/>
              </a:solidFill>
              <a:latin typeface="inherit"/>
            </a:endParaRPr>
          </a:p>
          <a:p>
            <a:pPr algn="just"/>
            <a:r>
              <a:rPr lang="en-GB" sz="900" dirty="0">
                <a:solidFill>
                  <a:schemeClr val="bg1"/>
                </a:solidFill>
                <a:latin typeface="inherit"/>
              </a:rPr>
              <a:t>A Pre-intervention survey showed, within our department, on call shifts cause stress that negatively impacts wellbeing beyond shifts and there is not always someone who understands their job role to talk to. Trainees do not want to speak to consultants  or supervisors about wellbeing issues. Therefore, </a:t>
            </a:r>
            <a:r>
              <a:rPr lang="en-US" sz="900" dirty="0">
                <a:solidFill>
                  <a:schemeClr val="bg1"/>
                </a:solidFill>
              </a:rPr>
              <a:t>weekly </a:t>
            </a:r>
            <a:r>
              <a:rPr lang="en-US" sz="900" b="1" dirty="0">
                <a:solidFill>
                  <a:schemeClr val="bg1"/>
                </a:solidFill>
              </a:rPr>
              <a:t>VENT PS </a:t>
            </a:r>
            <a:r>
              <a:rPr lang="en-US" sz="900" dirty="0">
                <a:solidFill>
                  <a:schemeClr val="bg1"/>
                </a:solidFill>
              </a:rPr>
              <a:t>sessions were conducted. </a:t>
            </a:r>
          </a:p>
          <a:p>
            <a:pPr algn="just"/>
            <a:endParaRPr lang="en-US" sz="900" dirty="0">
              <a:solidFill>
                <a:schemeClr val="bg1"/>
              </a:solidFill>
            </a:endParaRPr>
          </a:p>
          <a:p>
            <a:r>
              <a:rPr lang="en-US" sz="900" dirty="0">
                <a:solidFill>
                  <a:schemeClr val="bg1"/>
                </a:solidFill>
              </a:rPr>
              <a:t>Sessions were structured for familiarity making a comfortable, open environment (Fig.1 ). A survey was sent to participants after 4 sessions </a:t>
            </a:r>
            <a:endParaRPr lang="en-US" sz="900" dirty="0"/>
          </a:p>
        </p:txBody>
      </p:sp>
      <p:sp>
        <p:nvSpPr>
          <p:cNvPr id="13" name="TextBox 12">
            <a:extLst>
              <a:ext uri="{FF2B5EF4-FFF2-40B4-BE49-F238E27FC236}">
                <a16:creationId xmlns:a16="http://schemas.microsoft.com/office/drawing/2014/main" id="{6A015DAF-8579-957C-CD38-2891C69A7316}"/>
              </a:ext>
            </a:extLst>
          </p:cNvPr>
          <p:cNvSpPr txBox="1"/>
          <p:nvPr/>
        </p:nvSpPr>
        <p:spPr>
          <a:xfrm>
            <a:off x="1780106" y="934168"/>
            <a:ext cx="1174967" cy="276999"/>
          </a:xfrm>
          <a:prstGeom prst="rect">
            <a:avLst/>
          </a:prstGeom>
          <a:noFill/>
          <a:ln>
            <a:noFill/>
          </a:ln>
        </p:spPr>
        <p:txBody>
          <a:bodyPr wrap="square">
            <a:spAutoFit/>
          </a:bodyPr>
          <a:lstStyle/>
          <a:p>
            <a:pPr algn="l"/>
            <a:r>
              <a:rPr lang="en-GB" sz="1200" b="1" u="sng" dirty="0">
                <a:solidFill>
                  <a:schemeClr val="bg1"/>
                </a:solidFill>
                <a:latin typeface="Calibri" panose="020F0502020204030204" pitchFamily="34" charset="0"/>
              </a:rPr>
              <a:t>Introduction</a:t>
            </a:r>
          </a:p>
        </p:txBody>
      </p:sp>
      <p:sp>
        <p:nvSpPr>
          <p:cNvPr id="14" name="TextBox 13">
            <a:extLst>
              <a:ext uri="{FF2B5EF4-FFF2-40B4-BE49-F238E27FC236}">
                <a16:creationId xmlns:a16="http://schemas.microsoft.com/office/drawing/2014/main" id="{8BFCE62A-0323-0A59-40B2-A27BAE711D58}"/>
              </a:ext>
            </a:extLst>
          </p:cNvPr>
          <p:cNvSpPr txBox="1"/>
          <p:nvPr/>
        </p:nvSpPr>
        <p:spPr>
          <a:xfrm>
            <a:off x="8692997" y="876278"/>
            <a:ext cx="1063562" cy="276999"/>
          </a:xfrm>
          <a:prstGeom prst="rect">
            <a:avLst/>
          </a:prstGeom>
          <a:noFill/>
          <a:ln>
            <a:noFill/>
          </a:ln>
        </p:spPr>
        <p:txBody>
          <a:bodyPr wrap="square">
            <a:spAutoFit/>
          </a:bodyPr>
          <a:lstStyle/>
          <a:p>
            <a:pPr algn="l"/>
            <a:r>
              <a:rPr lang="en-GB" sz="1200" b="1" u="sng" dirty="0">
                <a:solidFill>
                  <a:schemeClr val="bg1"/>
                </a:solidFill>
                <a:latin typeface="inherit"/>
              </a:rPr>
              <a:t>Methods</a:t>
            </a:r>
            <a:endParaRPr lang="en-GB" sz="1200" b="1" u="sng" dirty="0">
              <a:solidFill>
                <a:schemeClr val="bg1"/>
              </a:solidFill>
              <a:latin typeface="Calibri" panose="020F0502020204030204" pitchFamily="34" charset="0"/>
            </a:endParaRPr>
          </a:p>
        </p:txBody>
      </p:sp>
      <p:graphicFrame>
        <p:nvGraphicFramePr>
          <p:cNvPr id="18" name="Diagram 17">
            <a:extLst>
              <a:ext uri="{FF2B5EF4-FFF2-40B4-BE49-F238E27FC236}">
                <a16:creationId xmlns:a16="http://schemas.microsoft.com/office/drawing/2014/main" id="{A70F5FCE-BB80-1B57-B163-3C59A0FF2AC0}"/>
              </a:ext>
            </a:extLst>
          </p:cNvPr>
          <p:cNvGraphicFramePr/>
          <p:nvPr>
            <p:extLst>
              <p:ext uri="{D42A27DB-BD31-4B8C-83A1-F6EECF244321}">
                <p14:modId xmlns:p14="http://schemas.microsoft.com/office/powerpoint/2010/main" val="1209915957"/>
              </p:ext>
            </p:extLst>
          </p:nvPr>
        </p:nvGraphicFramePr>
        <p:xfrm>
          <a:off x="190585" y="3533593"/>
          <a:ext cx="1632274" cy="3048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extBox 20">
            <a:extLst>
              <a:ext uri="{FF2B5EF4-FFF2-40B4-BE49-F238E27FC236}">
                <a16:creationId xmlns:a16="http://schemas.microsoft.com/office/drawing/2014/main" id="{BCF68657-4CB1-40F2-960A-1A9B6A49EB98}"/>
              </a:ext>
            </a:extLst>
          </p:cNvPr>
          <p:cNvSpPr txBox="1"/>
          <p:nvPr/>
        </p:nvSpPr>
        <p:spPr>
          <a:xfrm>
            <a:off x="325831" y="2385322"/>
            <a:ext cx="1386690" cy="276999"/>
          </a:xfrm>
          <a:prstGeom prst="rect">
            <a:avLst/>
          </a:prstGeom>
          <a:noFill/>
          <a:ln>
            <a:noFill/>
          </a:ln>
        </p:spPr>
        <p:txBody>
          <a:bodyPr wrap="square">
            <a:spAutoFit/>
          </a:bodyPr>
          <a:lstStyle/>
          <a:p>
            <a:pPr algn="l"/>
            <a:r>
              <a:rPr lang="en-GB" sz="1200" b="1" dirty="0">
                <a:solidFill>
                  <a:schemeClr val="bg1"/>
                </a:solidFill>
                <a:latin typeface="inherit"/>
              </a:rPr>
              <a:t>VENT PS Sessions</a:t>
            </a:r>
            <a:endParaRPr lang="en-GB" sz="1200" b="1" dirty="0">
              <a:solidFill>
                <a:schemeClr val="bg1"/>
              </a:solidFill>
              <a:latin typeface="Calibri" panose="020F0502020204030204" pitchFamily="34" charset="0"/>
            </a:endParaRPr>
          </a:p>
        </p:txBody>
      </p:sp>
      <p:cxnSp>
        <p:nvCxnSpPr>
          <p:cNvPr id="23" name="Straight Connector 22">
            <a:extLst>
              <a:ext uri="{FF2B5EF4-FFF2-40B4-BE49-F238E27FC236}">
                <a16:creationId xmlns:a16="http://schemas.microsoft.com/office/drawing/2014/main" id="{69D934EA-BB25-5A9B-C363-86103F923BB6}"/>
              </a:ext>
            </a:extLst>
          </p:cNvPr>
          <p:cNvCxnSpPr>
            <a:cxnSpLocks/>
          </p:cNvCxnSpPr>
          <p:nvPr/>
        </p:nvCxnSpPr>
        <p:spPr>
          <a:xfrm>
            <a:off x="2084644" y="2486872"/>
            <a:ext cx="0" cy="4182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EF51166-A2BB-9A39-255C-E5555E150253}"/>
              </a:ext>
            </a:extLst>
          </p:cNvPr>
          <p:cNvSpPr txBox="1"/>
          <p:nvPr/>
        </p:nvSpPr>
        <p:spPr>
          <a:xfrm>
            <a:off x="2196587" y="2247718"/>
            <a:ext cx="9862166" cy="276999"/>
          </a:xfrm>
          <a:prstGeom prst="rect">
            <a:avLst/>
          </a:prstGeom>
          <a:noFill/>
          <a:ln>
            <a:noFill/>
          </a:ln>
        </p:spPr>
        <p:txBody>
          <a:bodyPr wrap="square">
            <a:spAutoFit/>
          </a:bodyPr>
          <a:lstStyle/>
          <a:p>
            <a:pPr algn="ctr"/>
            <a:r>
              <a:rPr lang="en-GB" sz="1200" b="1" u="sng" dirty="0">
                <a:solidFill>
                  <a:schemeClr val="bg1"/>
                </a:solidFill>
                <a:latin typeface="inherit"/>
              </a:rPr>
              <a:t>Results</a:t>
            </a:r>
            <a:endParaRPr lang="en-GB" sz="1200" b="1" u="sng" dirty="0">
              <a:solidFill>
                <a:schemeClr val="bg1"/>
              </a:solidFill>
              <a:latin typeface="Calibri" panose="020F0502020204030204" pitchFamily="34" charset="0"/>
            </a:endParaRPr>
          </a:p>
        </p:txBody>
      </p:sp>
      <p:sp>
        <p:nvSpPr>
          <p:cNvPr id="35" name="TextBox 34">
            <a:extLst>
              <a:ext uri="{FF2B5EF4-FFF2-40B4-BE49-F238E27FC236}">
                <a16:creationId xmlns:a16="http://schemas.microsoft.com/office/drawing/2014/main" id="{94038FDB-83BF-3390-7454-69F9B3317471}"/>
              </a:ext>
            </a:extLst>
          </p:cNvPr>
          <p:cNvSpPr txBox="1"/>
          <p:nvPr/>
        </p:nvSpPr>
        <p:spPr>
          <a:xfrm>
            <a:off x="2221352" y="5111689"/>
            <a:ext cx="4595901" cy="707886"/>
          </a:xfrm>
          <a:prstGeom prst="rect">
            <a:avLst/>
          </a:prstGeom>
          <a:noFill/>
          <a:ln w="19050">
            <a:solidFill>
              <a:srgbClr val="FFFFFF"/>
            </a:solidFill>
            <a:prstDash val="solid"/>
          </a:ln>
        </p:spPr>
        <p:txBody>
          <a:bodyPr wrap="square">
            <a:spAutoFit/>
          </a:bodyPr>
          <a:lstStyle/>
          <a:p>
            <a:pPr algn="ctr"/>
            <a:r>
              <a:rPr lang="en-GB" sz="1000" b="1" dirty="0">
                <a:solidFill>
                  <a:schemeClr val="tx2">
                    <a:lumMod val="20000"/>
                    <a:lumOff val="80000"/>
                  </a:schemeClr>
                </a:solidFill>
                <a:latin typeface="Roboto" panose="02000000000000000000" pitchFamily="2" charset="0"/>
              </a:rPr>
              <a:t>“</a:t>
            </a:r>
            <a:r>
              <a:rPr lang="en-GB" sz="1000" b="1" i="0" u="none" strike="noStrike" dirty="0">
                <a:solidFill>
                  <a:schemeClr val="accent4">
                    <a:lumMod val="20000"/>
                    <a:lumOff val="80000"/>
                  </a:schemeClr>
                </a:solidFill>
                <a:effectLst/>
                <a:latin typeface="Roboto" panose="02000000000000000000" pitchFamily="2" charset="0"/>
              </a:rPr>
              <a:t>Great</a:t>
            </a:r>
            <a:r>
              <a:rPr lang="en-GB" sz="1000" b="1" i="0" u="none" strike="noStrike" dirty="0">
                <a:solidFill>
                  <a:schemeClr val="tx2">
                    <a:lumMod val="20000"/>
                    <a:lumOff val="80000"/>
                  </a:schemeClr>
                </a:solidFill>
                <a:effectLst/>
                <a:latin typeface="Roboto" panose="02000000000000000000" pitchFamily="2" charset="0"/>
              </a:rPr>
              <a:t> sessions. It’s so helpful to know that other people have been affected by the things they have seen too and </a:t>
            </a:r>
            <a:r>
              <a:rPr lang="en-GB" sz="1000" b="1" i="0" u="none" strike="noStrike" dirty="0">
                <a:solidFill>
                  <a:schemeClr val="accent4">
                    <a:lumMod val="20000"/>
                    <a:lumOff val="80000"/>
                  </a:schemeClr>
                </a:solidFill>
                <a:effectLst/>
                <a:latin typeface="Roboto" panose="02000000000000000000" pitchFamily="2" charset="0"/>
              </a:rPr>
              <a:t>talk through how to process </a:t>
            </a:r>
            <a:r>
              <a:rPr lang="en-GB" sz="1000" b="1" i="0" u="none" strike="noStrike" dirty="0">
                <a:solidFill>
                  <a:schemeClr val="tx2">
                    <a:lumMod val="20000"/>
                    <a:lumOff val="80000"/>
                  </a:schemeClr>
                </a:solidFill>
                <a:effectLst/>
                <a:latin typeface="Roboto" panose="02000000000000000000" pitchFamily="2" charset="0"/>
              </a:rPr>
              <a:t>some of the difficult situations we can find ourselves in. </a:t>
            </a:r>
            <a:r>
              <a:rPr lang="en-GB" sz="1000" b="1" dirty="0">
                <a:solidFill>
                  <a:schemeClr val="accent4">
                    <a:lumMod val="20000"/>
                    <a:lumOff val="80000"/>
                  </a:schemeClr>
                </a:solidFill>
                <a:latin typeface="Roboto" panose="02000000000000000000" pitchFamily="2" charset="0"/>
              </a:rPr>
              <a:t>Brilliant</a:t>
            </a:r>
            <a:r>
              <a:rPr lang="en-GB" sz="1000" b="1" dirty="0">
                <a:solidFill>
                  <a:schemeClr val="tx2">
                    <a:lumMod val="20000"/>
                    <a:lumOff val="80000"/>
                  </a:schemeClr>
                </a:solidFill>
                <a:latin typeface="Roboto" panose="02000000000000000000" pitchFamily="2" charset="0"/>
              </a:rPr>
              <a:t> initiative </a:t>
            </a:r>
            <a:r>
              <a:rPr lang="en-GB" sz="1000" b="1" i="0" u="none" strike="noStrike" dirty="0">
                <a:solidFill>
                  <a:schemeClr val="tx2">
                    <a:lumMod val="20000"/>
                    <a:lumOff val="80000"/>
                  </a:schemeClr>
                </a:solidFill>
                <a:effectLst/>
                <a:latin typeface="Roboto" panose="02000000000000000000" pitchFamily="2" charset="0"/>
              </a:rPr>
              <a:t>and I’m very keen to keep these sessions going!” </a:t>
            </a:r>
            <a:endParaRPr lang="en-US" sz="1000" b="1" dirty="0">
              <a:solidFill>
                <a:schemeClr val="tx2">
                  <a:lumMod val="20000"/>
                  <a:lumOff val="80000"/>
                </a:schemeClr>
              </a:solidFill>
            </a:endParaRPr>
          </a:p>
        </p:txBody>
      </p:sp>
      <p:sp>
        <p:nvSpPr>
          <p:cNvPr id="38" name="TextBox 37">
            <a:extLst>
              <a:ext uri="{FF2B5EF4-FFF2-40B4-BE49-F238E27FC236}">
                <a16:creationId xmlns:a16="http://schemas.microsoft.com/office/drawing/2014/main" id="{6B374F35-AF5E-292D-9258-03995EB672AF}"/>
              </a:ext>
            </a:extLst>
          </p:cNvPr>
          <p:cNvSpPr txBox="1"/>
          <p:nvPr/>
        </p:nvSpPr>
        <p:spPr>
          <a:xfrm>
            <a:off x="7005574" y="5114594"/>
            <a:ext cx="4995841" cy="707886"/>
          </a:xfrm>
          <a:prstGeom prst="rect">
            <a:avLst/>
          </a:prstGeom>
          <a:noFill/>
          <a:ln w="19050">
            <a:solidFill>
              <a:srgbClr val="FFFFFF"/>
            </a:solidFill>
          </a:ln>
        </p:spPr>
        <p:txBody>
          <a:bodyPr wrap="square">
            <a:spAutoFit/>
          </a:bodyPr>
          <a:lstStyle/>
          <a:p>
            <a:pPr algn="ctr"/>
            <a:r>
              <a:rPr lang="en-GB" sz="1000" b="1" dirty="0">
                <a:solidFill>
                  <a:schemeClr val="tx2">
                    <a:lumMod val="20000"/>
                    <a:lumOff val="80000"/>
                  </a:schemeClr>
                </a:solidFill>
                <a:latin typeface="Roboto" panose="020F0502020204030204" pitchFamily="34" charset="0"/>
              </a:rPr>
              <a:t>“I feel so relieved and reassured when speaking to senior trainees and realising that they went through the same issues as me. These sessions </a:t>
            </a:r>
            <a:r>
              <a:rPr lang="en-GB" sz="1000" b="1" dirty="0">
                <a:solidFill>
                  <a:schemeClr val="accent4">
                    <a:lumMod val="20000"/>
                    <a:lumOff val="80000"/>
                  </a:schemeClr>
                </a:solidFill>
                <a:latin typeface="Roboto" panose="020F0502020204030204" pitchFamily="34" charset="0"/>
              </a:rPr>
              <a:t>improve my confidence</a:t>
            </a:r>
            <a:r>
              <a:rPr lang="en-GB" sz="1000" b="1" dirty="0">
                <a:solidFill>
                  <a:schemeClr val="tx2">
                    <a:lumMod val="20000"/>
                    <a:lumOff val="80000"/>
                  </a:schemeClr>
                </a:solidFill>
                <a:latin typeface="Roboto" panose="020F0502020204030204" pitchFamily="34" charset="0"/>
              </a:rPr>
              <a:t> and </a:t>
            </a:r>
            <a:r>
              <a:rPr lang="en-GB" sz="1000" b="1" dirty="0">
                <a:solidFill>
                  <a:schemeClr val="accent4">
                    <a:lumMod val="20000"/>
                    <a:lumOff val="80000"/>
                  </a:schemeClr>
                </a:solidFill>
                <a:latin typeface="Roboto" panose="020F0502020204030204" pitchFamily="34" charset="0"/>
              </a:rPr>
              <a:t>relieve some of my stress</a:t>
            </a:r>
            <a:r>
              <a:rPr lang="en-GB" sz="1000" b="1" dirty="0">
                <a:solidFill>
                  <a:schemeClr val="tx2">
                    <a:lumMod val="20000"/>
                    <a:lumOff val="80000"/>
                  </a:schemeClr>
                </a:solidFill>
                <a:latin typeface="Roboto" panose="020F0502020204030204" pitchFamily="34" charset="0"/>
              </a:rPr>
              <a:t>, and genuinely contribute to making me a </a:t>
            </a:r>
            <a:r>
              <a:rPr lang="en-GB" sz="1000" b="1" dirty="0">
                <a:solidFill>
                  <a:schemeClr val="accent4">
                    <a:lumMod val="20000"/>
                    <a:lumOff val="80000"/>
                  </a:schemeClr>
                </a:solidFill>
                <a:latin typeface="Roboto" panose="020F0502020204030204" pitchFamily="34" charset="0"/>
              </a:rPr>
              <a:t>better anaesthetist</a:t>
            </a:r>
            <a:r>
              <a:rPr lang="en-GB" sz="1000" b="1" dirty="0">
                <a:solidFill>
                  <a:schemeClr val="tx2">
                    <a:lumMod val="20000"/>
                    <a:lumOff val="80000"/>
                  </a:schemeClr>
                </a:solidFill>
                <a:latin typeface="Roboto" panose="020F0502020204030204" pitchFamily="34" charset="0"/>
              </a:rPr>
              <a:t>”</a:t>
            </a:r>
            <a:endParaRPr lang="en-US" sz="1000" b="1" dirty="0">
              <a:solidFill>
                <a:schemeClr val="tx2">
                  <a:lumMod val="20000"/>
                  <a:lumOff val="80000"/>
                </a:schemeClr>
              </a:solidFill>
            </a:endParaRPr>
          </a:p>
        </p:txBody>
      </p:sp>
      <p:sp>
        <p:nvSpPr>
          <p:cNvPr id="45" name="TextBox 44">
            <a:extLst>
              <a:ext uri="{FF2B5EF4-FFF2-40B4-BE49-F238E27FC236}">
                <a16:creationId xmlns:a16="http://schemas.microsoft.com/office/drawing/2014/main" id="{25937774-7E6B-9259-2C4F-4A7F3FCB58B4}"/>
              </a:ext>
            </a:extLst>
          </p:cNvPr>
          <p:cNvSpPr txBox="1"/>
          <p:nvPr/>
        </p:nvSpPr>
        <p:spPr>
          <a:xfrm>
            <a:off x="1975505" y="5788014"/>
            <a:ext cx="9862166" cy="276999"/>
          </a:xfrm>
          <a:prstGeom prst="rect">
            <a:avLst/>
          </a:prstGeom>
          <a:noFill/>
        </p:spPr>
        <p:txBody>
          <a:bodyPr wrap="square">
            <a:spAutoFit/>
          </a:bodyPr>
          <a:lstStyle/>
          <a:p>
            <a:pPr algn="ctr"/>
            <a:r>
              <a:rPr kumimoji="0" lang="en-GB" sz="1200" b="1" i="0" u="sng" strike="noStrike" kern="1200" cap="none" spc="0" normalizeH="0" baseline="0" noProof="0" dirty="0">
                <a:ln>
                  <a:noFill/>
                </a:ln>
                <a:solidFill>
                  <a:prstClr val="white"/>
                </a:solidFill>
                <a:effectLst/>
                <a:uLnTx/>
                <a:uFillTx/>
                <a:latin typeface="inherit"/>
                <a:ea typeface="+mn-ea"/>
                <a:cs typeface="+mn-cs"/>
              </a:rPr>
              <a:t>Conclusion</a:t>
            </a:r>
            <a:endParaRPr lang="en-GB" dirty="0"/>
          </a:p>
        </p:txBody>
      </p:sp>
      <p:sp>
        <p:nvSpPr>
          <p:cNvPr id="53" name="TextBox 52">
            <a:extLst>
              <a:ext uri="{FF2B5EF4-FFF2-40B4-BE49-F238E27FC236}">
                <a16:creationId xmlns:a16="http://schemas.microsoft.com/office/drawing/2014/main" id="{FE6D0071-3F35-7860-2C85-36B71B871E0B}"/>
              </a:ext>
            </a:extLst>
          </p:cNvPr>
          <p:cNvSpPr txBox="1"/>
          <p:nvPr/>
        </p:nvSpPr>
        <p:spPr>
          <a:xfrm>
            <a:off x="11347978" y="5759358"/>
            <a:ext cx="881056" cy="276999"/>
          </a:xfrm>
          <a:prstGeom prst="rect">
            <a:avLst/>
          </a:prstGeom>
          <a:noFill/>
        </p:spPr>
        <p:txBody>
          <a:bodyPr wrap="square">
            <a:spAutoFit/>
          </a:bodyPr>
          <a:lstStyle/>
          <a:p>
            <a:r>
              <a:rPr kumimoji="0" lang="en-GB" sz="1200" b="1" i="0" u="sng" strike="noStrike" kern="1200" cap="none" spc="0" normalizeH="0" baseline="0" noProof="0" dirty="0">
                <a:ln>
                  <a:noFill/>
                </a:ln>
                <a:solidFill>
                  <a:prstClr val="white"/>
                </a:solidFill>
                <a:effectLst/>
                <a:uLnTx/>
                <a:uFillTx/>
                <a:latin typeface="inherit"/>
                <a:ea typeface="+mn-ea"/>
                <a:cs typeface="+mn-cs"/>
              </a:rPr>
              <a:t>References</a:t>
            </a:r>
            <a:endParaRPr lang="en-GB" dirty="0"/>
          </a:p>
        </p:txBody>
      </p:sp>
      <p:sp>
        <p:nvSpPr>
          <p:cNvPr id="55" name="TextBox 54">
            <a:extLst>
              <a:ext uri="{FF2B5EF4-FFF2-40B4-BE49-F238E27FC236}">
                <a16:creationId xmlns:a16="http://schemas.microsoft.com/office/drawing/2014/main" id="{D581B724-DC4E-FDDD-DD27-F4F424F90E69}"/>
              </a:ext>
            </a:extLst>
          </p:cNvPr>
          <p:cNvSpPr txBox="1"/>
          <p:nvPr/>
        </p:nvSpPr>
        <p:spPr>
          <a:xfrm>
            <a:off x="2126480" y="6000454"/>
            <a:ext cx="9236591" cy="646331"/>
          </a:xfrm>
          <a:prstGeom prst="rect">
            <a:avLst/>
          </a:prstGeom>
          <a:noFill/>
        </p:spPr>
        <p:txBody>
          <a:bodyPr wrap="square">
            <a:spAutoFit/>
          </a:bodyPr>
          <a:lstStyle/>
          <a:p>
            <a:pPr algn="just"/>
            <a:r>
              <a:rPr lang="en-US" sz="900" dirty="0">
                <a:solidFill>
                  <a:schemeClr val="bg1"/>
                </a:solidFill>
              </a:rPr>
              <a:t>Junior </a:t>
            </a:r>
            <a:r>
              <a:rPr lang="en-US" sz="900" dirty="0" err="1">
                <a:solidFill>
                  <a:schemeClr val="bg1"/>
                </a:solidFill>
              </a:rPr>
              <a:t>anaesthetists</a:t>
            </a:r>
            <a:r>
              <a:rPr lang="en-US" sz="900" dirty="0">
                <a:solidFill>
                  <a:schemeClr val="bg1"/>
                </a:solidFill>
              </a:rPr>
              <a:t> feel more comfortable speaking to other juniors about wellbeing issues than consultants. They felt being able to talk about things that have happened to them on call beneficial. Promoting an open environment exceeded expectations of colleague engagement with most colleagues attending regularly. All felt they learnt from others experiences, but also, revisiting their own experiences allowed them to become more reflective, and, learning about wellbeing theory beneficial. Overall, regular VENT sessions have an overall positive impact on personal wellbeing of our trainees which should become embedded into practice and adopted by other hospitals.</a:t>
            </a:r>
          </a:p>
        </p:txBody>
      </p:sp>
      <p:sp>
        <p:nvSpPr>
          <p:cNvPr id="4" name="TextBox 3">
            <a:extLst>
              <a:ext uri="{FF2B5EF4-FFF2-40B4-BE49-F238E27FC236}">
                <a16:creationId xmlns:a16="http://schemas.microsoft.com/office/drawing/2014/main" id="{4ADEA973-787E-3141-BC4B-A041C7A80B3D}"/>
              </a:ext>
            </a:extLst>
          </p:cNvPr>
          <p:cNvSpPr txBox="1"/>
          <p:nvPr/>
        </p:nvSpPr>
        <p:spPr>
          <a:xfrm>
            <a:off x="2176664" y="4800279"/>
            <a:ext cx="4161717" cy="215444"/>
          </a:xfrm>
          <a:prstGeom prst="rect">
            <a:avLst/>
          </a:prstGeom>
          <a:noFill/>
        </p:spPr>
        <p:txBody>
          <a:bodyPr wrap="none" rtlCol="0">
            <a:spAutoFit/>
          </a:bodyPr>
          <a:lstStyle/>
          <a:p>
            <a:r>
              <a:rPr lang="en-US" sz="800" dirty="0">
                <a:solidFill>
                  <a:schemeClr val="bg1"/>
                </a:solidFill>
              </a:rPr>
              <a:t>Fig 2: Selected results from core aspects of VENT from post session survey taken by participants</a:t>
            </a:r>
          </a:p>
        </p:txBody>
      </p:sp>
      <p:sp>
        <p:nvSpPr>
          <p:cNvPr id="8" name="Rectangle 7">
            <a:extLst>
              <a:ext uri="{FF2B5EF4-FFF2-40B4-BE49-F238E27FC236}">
                <a16:creationId xmlns:a16="http://schemas.microsoft.com/office/drawing/2014/main" id="{733FC022-8611-6A46-9C7E-8DE5618BE241}"/>
              </a:ext>
            </a:extLst>
          </p:cNvPr>
          <p:cNvSpPr/>
          <p:nvPr/>
        </p:nvSpPr>
        <p:spPr>
          <a:xfrm>
            <a:off x="2213695" y="2521379"/>
            <a:ext cx="9802879" cy="2494344"/>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2484984-5FE1-364F-B23A-A68AF64673EE}"/>
              </a:ext>
            </a:extLst>
          </p:cNvPr>
          <p:cNvSpPr txBox="1"/>
          <p:nvPr/>
        </p:nvSpPr>
        <p:spPr>
          <a:xfrm>
            <a:off x="57437" y="6582226"/>
            <a:ext cx="1941557" cy="200055"/>
          </a:xfrm>
          <a:prstGeom prst="rect">
            <a:avLst/>
          </a:prstGeom>
          <a:noFill/>
        </p:spPr>
        <p:txBody>
          <a:bodyPr wrap="none" rtlCol="0">
            <a:spAutoFit/>
          </a:bodyPr>
          <a:lstStyle/>
          <a:p>
            <a:r>
              <a:rPr lang="en-US" sz="700" dirty="0">
                <a:solidFill>
                  <a:schemeClr val="bg1"/>
                </a:solidFill>
              </a:rPr>
              <a:t>Fig 1: Principles &amp; Structure of VENT PS sessions</a:t>
            </a:r>
          </a:p>
        </p:txBody>
      </p:sp>
      <p:sp>
        <p:nvSpPr>
          <p:cNvPr id="43" name="TextBox 42">
            <a:extLst>
              <a:ext uri="{FF2B5EF4-FFF2-40B4-BE49-F238E27FC236}">
                <a16:creationId xmlns:a16="http://schemas.microsoft.com/office/drawing/2014/main" id="{CECF0EC0-D19C-6144-AE00-0FEF2880BCC1}"/>
              </a:ext>
            </a:extLst>
          </p:cNvPr>
          <p:cNvSpPr txBox="1"/>
          <p:nvPr/>
        </p:nvSpPr>
        <p:spPr>
          <a:xfrm>
            <a:off x="2176664" y="2586215"/>
            <a:ext cx="9770145" cy="369332"/>
          </a:xfrm>
          <a:prstGeom prst="rect">
            <a:avLst/>
          </a:prstGeom>
          <a:noFill/>
        </p:spPr>
        <p:txBody>
          <a:bodyPr wrap="square">
            <a:spAutoFit/>
          </a:bodyPr>
          <a:lstStyle/>
          <a:p>
            <a:pPr algn="just"/>
            <a:r>
              <a:rPr lang="en-US" sz="900" dirty="0">
                <a:solidFill>
                  <a:schemeClr val="bg1"/>
                </a:solidFill>
              </a:rPr>
              <a:t>Voluntary attendance was sustained at 95% of available trainees. 10 (90%) responded to the post session surveys. All respondents believed the sessions were helpful for wellbeing, were valuable for learning and most saw value in learning wellbeing theory. All felt the sessions will promote “cultural change” and have a positive impact on overall wellbeing and VENT PS should be offered by other hospitals.</a:t>
            </a:r>
          </a:p>
        </p:txBody>
      </p:sp>
      <p:sp>
        <p:nvSpPr>
          <p:cNvPr id="62" name="TextBox 61">
            <a:extLst>
              <a:ext uri="{FF2B5EF4-FFF2-40B4-BE49-F238E27FC236}">
                <a16:creationId xmlns:a16="http://schemas.microsoft.com/office/drawing/2014/main" id="{9D16C415-A4F4-3D42-A2E8-08DE43C9B838}"/>
              </a:ext>
            </a:extLst>
          </p:cNvPr>
          <p:cNvSpPr txBox="1"/>
          <p:nvPr/>
        </p:nvSpPr>
        <p:spPr>
          <a:xfrm>
            <a:off x="4470298" y="6646785"/>
            <a:ext cx="9862166" cy="230832"/>
          </a:xfrm>
          <a:prstGeom prst="rect">
            <a:avLst/>
          </a:prstGeom>
          <a:noFill/>
        </p:spPr>
        <p:txBody>
          <a:bodyPr wrap="square">
            <a:spAutoFit/>
          </a:bodyPr>
          <a:lstStyle/>
          <a:p>
            <a:pPr algn="ctr"/>
            <a:r>
              <a:rPr kumimoji="0" lang="en-GB" sz="900" i="0" strike="noStrike" kern="1200" cap="none" spc="0" normalizeH="0" baseline="0" noProof="0" dirty="0">
                <a:ln>
                  <a:noFill/>
                </a:ln>
                <a:solidFill>
                  <a:prstClr val="white"/>
                </a:solidFill>
                <a:effectLst/>
                <a:uLnTx/>
                <a:uFillTx/>
                <a:latin typeface="inherit"/>
                <a:ea typeface="+mn-ea"/>
                <a:cs typeface="+mn-cs"/>
              </a:rPr>
              <a:t>Acknowledgments – There are no declarations of interest or sponsorships</a:t>
            </a:r>
            <a:endParaRPr lang="en-GB" sz="1100" dirty="0"/>
          </a:p>
        </p:txBody>
      </p:sp>
      <p:sp>
        <p:nvSpPr>
          <p:cNvPr id="74" name="TextBox 73">
            <a:extLst>
              <a:ext uri="{FF2B5EF4-FFF2-40B4-BE49-F238E27FC236}">
                <a16:creationId xmlns:a16="http://schemas.microsoft.com/office/drawing/2014/main" id="{D1F0C40B-5654-1949-B151-987AE81DE2F9}"/>
              </a:ext>
            </a:extLst>
          </p:cNvPr>
          <p:cNvSpPr txBox="1"/>
          <p:nvPr/>
        </p:nvSpPr>
        <p:spPr>
          <a:xfrm>
            <a:off x="2430142" y="2925596"/>
            <a:ext cx="6096000" cy="369332"/>
          </a:xfrm>
          <a:prstGeom prst="rect">
            <a:avLst/>
          </a:prstGeom>
          <a:noFill/>
        </p:spPr>
        <p:txBody>
          <a:bodyPr wrap="square">
            <a:spAutoFit/>
          </a:bodyPr>
          <a:lstStyle/>
          <a:p>
            <a:pPr algn="ctr"/>
            <a:r>
              <a:rPr lang="en-GB" sz="900" b="1" dirty="0">
                <a:solidFill>
                  <a:schemeClr val="accent4">
                    <a:lumMod val="40000"/>
                    <a:lumOff val="60000"/>
                  </a:schemeClr>
                </a:solidFill>
                <a:latin typeface="Roboto" panose="02000000000000000000" pitchFamily="2" charset="0"/>
              </a:rPr>
              <a:t>E</a:t>
            </a:r>
            <a:r>
              <a:rPr lang="en-GB" sz="900" dirty="0">
                <a:solidFill>
                  <a:schemeClr val="accent4">
                    <a:lumMod val="40000"/>
                    <a:lumOff val="60000"/>
                  </a:schemeClr>
                </a:solidFill>
                <a:latin typeface="Roboto" panose="02000000000000000000" pitchFamily="2" charset="0"/>
              </a:rPr>
              <a:t> - Listening to others’ experiences helps me </a:t>
            </a:r>
          </a:p>
          <a:p>
            <a:pPr algn="ctr"/>
            <a:r>
              <a:rPr lang="en-GB" sz="900" dirty="0">
                <a:solidFill>
                  <a:schemeClr val="accent4">
                    <a:lumMod val="40000"/>
                    <a:lumOff val="60000"/>
                  </a:schemeClr>
                </a:solidFill>
                <a:latin typeface="Roboto" panose="02000000000000000000" pitchFamily="2" charset="0"/>
              </a:rPr>
              <a:t>reflect on my own problems and how to manage</a:t>
            </a:r>
            <a:endParaRPr lang="en-US" sz="900" dirty="0">
              <a:solidFill>
                <a:schemeClr val="accent4">
                  <a:lumMod val="40000"/>
                  <a:lumOff val="60000"/>
                </a:schemeClr>
              </a:solidFill>
            </a:endParaRPr>
          </a:p>
        </p:txBody>
      </p:sp>
      <p:sp>
        <p:nvSpPr>
          <p:cNvPr id="76" name="TextBox 75">
            <a:extLst>
              <a:ext uri="{FF2B5EF4-FFF2-40B4-BE49-F238E27FC236}">
                <a16:creationId xmlns:a16="http://schemas.microsoft.com/office/drawing/2014/main" id="{60905F07-2EC2-4B40-B432-2AC0696E5896}"/>
              </a:ext>
            </a:extLst>
          </p:cNvPr>
          <p:cNvSpPr txBox="1"/>
          <p:nvPr/>
        </p:nvSpPr>
        <p:spPr>
          <a:xfrm>
            <a:off x="9541221" y="2910332"/>
            <a:ext cx="2264814" cy="369332"/>
          </a:xfrm>
          <a:prstGeom prst="rect">
            <a:avLst/>
          </a:prstGeom>
          <a:noFill/>
        </p:spPr>
        <p:txBody>
          <a:bodyPr wrap="square" rtlCol="0">
            <a:spAutoFit/>
          </a:bodyPr>
          <a:lstStyle/>
          <a:p>
            <a:pPr algn="ctr"/>
            <a:r>
              <a:rPr lang="en-GB" sz="900" b="1" dirty="0">
                <a:solidFill>
                  <a:schemeClr val="accent4">
                    <a:lumMod val="75000"/>
                  </a:schemeClr>
                </a:solidFill>
                <a:latin typeface="Roboto" panose="02000000000000000000" pitchFamily="2" charset="0"/>
              </a:rPr>
              <a:t>T</a:t>
            </a:r>
            <a:r>
              <a:rPr lang="en-GB" sz="900" dirty="0">
                <a:solidFill>
                  <a:schemeClr val="accent4">
                    <a:lumMod val="75000"/>
                  </a:schemeClr>
                </a:solidFill>
                <a:latin typeface="Roboto" panose="02000000000000000000" pitchFamily="2" charset="0"/>
              </a:rPr>
              <a:t> - Discussing cases has made me </a:t>
            </a:r>
            <a:r>
              <a:rPr lang="en-GB" sz="900" b="1" dirty="0">
                <a:solidFill>
                  <a:schemeClr val="accent4">
                    <a:lumMod val="75000"/>
                  </a:schemeClr>
                </a:solidFill>
                <a:latin typeface="Roboto" panose="02000000000000000000" pitchFamily="2" charset="0"/>
              </a:rPr>
              <a:t>more reflective</a:t>
            </a:r>
            <a:endParaRPr lang="en-US" sz="900" b="1" dirty="0">
              <a:solidFill>
                <a:schemeClr val="accent4">
                  <a:lumMod val="75000"/>
                </a:schemeClr>
              </a:solidFill>
            </a:endParaRPr>
          </a:p>
        </p:txBody>
      </p:sp>
      <p:sp>
        <p:nvSpPr>
          <p:cNvPr id="78" name="TextBox 77">
            <a:extLst>
              <a:ext uri="{FF2B5EF4-FFF2-40B4-BE49-F238E27FC236}">
                <a16:creationId xmlns:a16="http://schemas.microsoft.com/office/drawing/2014/main" id="{7AA8DCCE-92A9-DC43-B8B6-C724C116C03D}"/>
              </a:ext>
            </a:extLst>
          </p:cNvPr>
          <p:cNvSpPr txBox="1"/>
          <p:nvPr/>
        </p:nvSpPr>
        <p:spPr>
          <a:xfrm>
            <a:off x="6785506" y="2925596"/>
            <a:ext cx="2755715" cy="369332"/>
          </a:xfrm>
          <a:prstGeom prst="rect">
            <a:avLst/>
          </a:prstGeom>
          <a:noFill/>
        </p:spPr>
        <p:txBody>
          <a:bodyPr wrap="square" rtlCol="0">
            <a:spAutoFit/>
          </a:bodyPr>
          <a:lstStyle/>
          <a:p>
            <a:pPr algn="ctr"/>
            <a:r>
              <a:rPr lang="en-GB" sz="900" b="1" dirty="0">
                <a:solidFill>
                  <a:schemeClr val="accent4">
                    <a:lumMod val="60000"/>
                    <a:lumOff val="40000"/>
                  </a:schemeClr>
                </a:solidFill>
                <a:latin typeface="Roboto" panose="02000000000000000000" pitchFamily="2" charset="0"/>
              </a:rPr>
              <a:t>N</a:t>
            </a:r>
            <a:r>
              <a:rPr lang="en-GB" sz="900" dirty="0">
                <a:solidFill>
                  <a:schemeClr val="accent4">
                    <a:lumMod val="60000"/>
                    <a:lumOff val="40000"/>
                  </a:schemeClr>
                </a:solidFill>
                <a:latin typeface="Roboto" panose="02000000000000000000" pitchFamily="2" charset="0"/>
              </a:rPr>
              <a:t> - Learning mindfulness techniques or wellbeing theory has helped me consider my own wellbeing</a:t>
            </a:r>
            <a:endParaRPr lang="en-US" sz="900" dirty="0">
              <a:solidFill>
                <a:schemeClr val="accent4">
                  <a:lumMod val="60000"/>
                  <a:lumOff val="40000"/>
                </a:schemeClr>
              </a:solidFill>
            </a:endParaRPr>
          </a:p>
        </p:txBody>
      </p:sp>
      <p:sp>
        <p:nvSpPr>
          <p:cNvPr id="79" name="TextBox 78">
            <a:extLst>
              <a:ext uri="{FF2B5EF4-FFF2-40B4-BE49-F238E27FC236}">
                <a16:creationId xmlns:a16="http://schemas.microsoft.com/office/drawing/2014/main" id="{BFD6BAB7-568F-224A-96F8-7C4345CE56C0}"/>
              </a:ext>
            </a:extLst>
          </p:cNvPr>
          <p:cNvSpPr txBox="1"/>
          <p:nvPr/>
        </p:nvSpPr>
        <p:spPr>
          <a:xfrm>
            <a:off x="2169782" y="2910332"/>
            <a:ext cx="1925135" cy="369332"/>
          </a:xfrm>
          <a:prstGeom prst="rect">
            <a:avLst/>
          </a:prstGeom>
          <a:noFill/>
        </p:spPr>
        <p:txBody>
          <a:bodyPr wrap="square">
            <a:spAutoFit/>
          </a:bodyPr>
          <a:lstStyle/>
          <a:p>
            <a:pPr algn="ctr"/>
            <a:r>
              <a:rPr lang="en-GB" sz="900" b="1" dirty="0">
                <a:solidFill>
                  <a:schemeClr val="accent4">
                    <a:lumMod val="20000"/>
                    <a:lumOff val="80000"/>
                  </a:schemeClr>
                </a:solidFill>
                <a:latin typeface="Roboto" panose="02000000000000000000" pitchFamily="2" charset="0"/>
              </a:rPr>
              <a:t>V - </a:t>
            </a:r>
            <a:r>
              <a:rPr lang="en-GB" sz="900" dirty="0">
                <a:solidFill>
                  <a:schemeClr val="accent4">
                    <a:lumMod val="20000"/>
                    <a:lumOff val="80000"/>
                  </a:schemeClr>
                </a:solidFill>
                <a:latin typeface="Roboto" panose="02000000000000000000" pitchFamily="2" charset="0"/>
              </a:rPr>
              <a:t>Vocalising how I feel helps </a:t>
            </a:r>
          </a:p>
          <a:p>
            <a:pPr algn="ctr"/>
            <a:r>
              <a:rPr lang="en-GB" sz="900" dirty="0">
                <a:solidFill>
                  <a:schemeClr val="accent4">
                    <a:lumMod val="20000"/>
                    <a:lumOff val="80000"/>
                  </a:schemeClr>
                </a:solidFill>
                <a:latin typeface="Roboto" panose="02000000000000000000" pitchFamily="2" charset="0"/>
              </a:rPr>
              <a:t>me reflect on my own wellbeing</a:t>
            </a:r>
            <a:endParaRPr lang="en-US" sz="900" dirty="0">
              <a:solidFill>
                <a:schemeClr val="accent4">
                  <a:lumMod val="20000"/>
                  <a:lumOff val="80000"/>
                </a:schemeClr>
              </a:solidFill>
            </a:endParaRPr>
          </a:p>
        </p:txBody>
      </p:sp>
      <p:pic>
        <p:nvPicPr>
          <p:cNvPr id="81" name="Picture 4" descr="Forms response chart. Question title: V - Vocalising how I feel helps me reflect on my own wellbeing . Number of responses: 10 responses.">
            <a:extLst>
              <a:ext uri="{FF2B5EF4-FFF2-40B4-BE49-F238E27FC236}">
                <a16:creationId xmlns:a16="http://schemas.microsoft.com/office/drawing/2014/main" id="{3B0681EE-2B5B-E945-AFD9-338FDAD46790}"/>
              </a:ext>
            </a:extLst>
          </p:cNvPr>
          <p:cNvPicPr>
            <a:picLocks noChangeAspect="1" noChangeArrowheads="1"/>
          </p:cNvPicPr>
          <p:nvPr/>
        </p:nvPicPr>
        <p:blipFill rotWithShape="1">
          <a:blip r:embed="rId9">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62370" t="54284" r="20603" b="39718"/>
          <a:stretch/>
        </p:blipFill>
        <p:spPr bwMode="auto">
          <a:xfrm>
            <a:off x="9351585" y="4782007"/>
            <a:ext cx="1273525" cy="188746"/>
          </a:xfrm>
          <a:prstGeom prst="rect">
            <a:avLst/>
          </a:prstGeom>
        </p:spPr>
      </p:pic>
      <p:pic>
        <p:nvPicPr>
          <p:cNvPr id="82" name="Picture 4" descr="Forms response chart. Question title: V - Vocalising how I feel helps me reflect on my own wellbeing . Number of responses: 10 responses.">
            <a:extLst>
              <a:ext uri="{FF2B5EF4-FFF2-40B4-BE49-F238E27FC236}">
                <a16:creationId xmlns:a16="http://schemas.microsoft.com/office/drawing/2014/main" id="{5B531868-1AAD-B446-B38E-83DB0A803CD6}"/>
              </a:ext>
            </a:extLst>
          </p:cNvPr>
          <p:cNvPicPr>
            <a:picLocks noChangeAspect="1" noChangeArrowheads="1"/>
          </p:cNvPicPr>
          <p:nvPr/>
        </p:nvPicPr>
        <p:blipFill rotWithShape="1">
          <a:blip r:embed="rId11">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62682" t="48561" r="29580" b="45921"/>
          <a:stretch/>
        </p:blipFill>
        <p:spPr bwMode="auto">
          <a:xfrm>
            <a:off x="10549829" y="4796331"/>
            <a:ext cx="635000" cy="190500"/>
          </a:xfrm>
          <a:prstGeom prst="rect">
            <a:avLst/>
          </a:prstGeom>
        </p:spPr>
      </p:pic>
      <p:pic>
        <p:nvPicPr>
          <p:cNvPr id="83" name="Picture 4" descr="Forms response chart. Question title: V - Vocalising how I feel helps me reflect on my own wellbeing . Number of responses: 10 responses.">
            <a:extLst>
              <a:ext uri="{FF2B5EF4-FFF2-40B4-BE49-F238E27FC236}">
                <a16:creationId xmlns:a16="http://schemas.microsoft.com/office/drawing/2014/main" id="{7D9F87F6-0C42-AC49-B880-737FF77A52D9}"/>
              </a:ext>
            </a:extLst>
          </p:cNvPr>
          <p:cNvPicPr>
            <a:picLocks noChangeAspect="1" noChangeArrowheads="1"/>
          </p:cNvPicPr>
          <p:nvPr/>
        </p:nvPicPr>
        <p:blipFill rotWithShape="1">
          <a:blip r:embed="rId12">
            <a:clrChange>
              <a:clrFrom>
                <a:srgbClr val="FFFFFF"/>
              </a:clrFrom>
              <a:clrTo>
                <a:srgbClr val="FFFFFF">
                  <a:alpha val="0"/>
                </a:srgbClr>
              </a:clrTo>
            </a:clrChange>
            <a:duotone>
              <a:srgbClr val="FFC000">
                <a:shade val="45000"/>
                <a:satMod val="135000"/>
              </a:srgbClr>
              <a:prstClr val="white"/>
            </a:duotone>
            <a:extLst>
              <a:ext uri="{28A0092B-C50C-407E-A947-70E740481C1C}">
                <a14:useLocalDpi xmlns:a14="http://schemas.microsoft.com/office/drawing/2010/main" val="0"/>
              </a:ext>
            </a:extLst>
          </a:blip>
          <a:srcRect l="62682" t="41939" r="28341" b="52543"/>
          <a:stretch/>
        </p:blipFill>
        <p:spPr bwMode="auto">
          <a:xfrm>
            <a:off x="11253015" y="4781130"/>
            <a:ext cx="736600" cy="190500"/>
          </a:xfrm>
          <a:prstGeom prst="rect">
            <a:avLst/>
          </a:prstGeom>
        </p:spPr>
      </p:pic>
      <p:pic>
        <p:nvPicPr>
          <p:cNvPr id="5" name="Picture 4" descr="Forms response chart. Question title: V - Vocalising how I feel helps me reflect on my own wellbeing . Number of responses: 10 responses.">
            <a:extLst>
              <a:ext uri="{FF2B5EF4-FFF2-40B4-BE49-F238E27FC236}">
                <a16:creationId xmlns:a16="http://schemas.microsoft.com/office/drawing/2014/main" id="{6AAC3302-44EB-208D-B054-AD9B222D63B8}"/>
              </a:ext>
            </a:extLst>
          </p:cNvPr>
          <p:cNvPicPr>
            <a:picLocks noChangeAspect="1" noChangeArrowheads="1"/>
          </p:cNvPicPr>
          <p:nvPr/>
        </p:nvPicPr>
        <p:blipFill rotWithShape="1">
          <a:blip r:embed="rId13">
            <a:duotone>
              <a:srgbClr val="FFC000">
                <a:shade val="45000"/>
                <a:satMod val="135000"/>
              </a:srgbClr>
              <a:prstClr val="white"/>
            </a:duotone>
            <a:extLst>
              <a:ext uri="{BEBA8EAE-BF5A-486C-A8C5-ECC9F3942E4B}">
                <a14:imgProps xmlns:a14="http://schemas.microsoft.com/office/drawing/2010/main">
                  <a14:imgLayer r:embed="rId14">
                    <a14:imgEffect>
                      <a14:backgroundRemoval t="31926" b="87013" l="21403" r="44490">
                        <a14:foregroundMark x1="33607" y1="47294" x2="33607" y2="47294"/>
                        <a14:foregroundMark x1="36384" y1="43723" x2="36384" y2="43723"/>
                        <a14:foregroundMark x1="42942" y1="48810" x2="35929" y2="36147"/>
                        <a14:foregroundMark x1="35929" y1="36147" x2="34836" y2="36039"/>
                        <a14:foregroundMark x1="41120" y1="72078" x2="36703" y2="51082"/>
                        <a14:foregroundMark x1="36703" y1="51082" x2="28051" y2="54654"/>
                        <a14:foregroundMark x1="28051" y1="54654" x2="42031" y2="70563"/>
                        <a14:foregroundMark x1="42031" y1="64069" x2="42031" y2="64069"/>
                        <a14:foregroundMark x1="40027" y1="52381" x2="40027" y2="52381"/>
                        <a14:foregroundMark x1="22905" y1="75758" x2="21539" y2="54221"/>
                        <a14:foregroundMark x1="25643" y1="36255" x2="25865" y2="35281"/>
                        <a14:foregroundMark x1="21539" y1="54221" x2="25643" y2="36255"/>
                        <a14:foregroundMark x1="27683" y1="34632" x2="34654" y2="32143"/>
                        <a14:foregroundMark x1="25865" y1="35281" x2="27683" y2="34632"/>
                        <a14:foregroundMark x1="34654" y1="32143" x2="42122" y2="41450"/>
                        <a14:foregroundMark x1="42122" y1="41450" x2="45082" y2="61255"/>
                        <a14:foregroundMark x1="45082" y1="61255" x2="41849" y2="79437"/>
                        <a14:foregroundMark x1="41849" y1="79437" x2="32923" y2="87013"/>
                        <a14:foregroundMark x1="32923" y1="87013" x2="25000" y2="80844"/>
                        <a14:foregroundMark x1="25000" y1="80844" x2="23087" y2="76190"/>
                        <a14:foregroundMark x1="21403" y1="61255" x2="21403" y2="61255"/>
                        <a14:foregroundMark x1="33743" y1="39286" x2="33743" y2="39286"/>
                        <a14:foregroundMark x1="34062" y1="43074" x2="34062" y2="43074"/>
                        <a14:foregroundMark x1="36384" y1="44805" x2="36384" y2="44805"/>
                        <a14:foregroundMark x1="42896" y1="58766" x2="42896" y2="58766"/>
                        <a14:foregroundMark x1="43078" y1="62338" x2="43078" y2="62338"/>
                        <a14:foregroundMark x1="44490" y1="62662" x2="44490" y2="62662"/>
                        <a14:foregroundMark x1="33561" y1="37121" x2="33561" y2="37121"/>
                        <a14:foregroundMark x1="32377" y1="35065" x2="32377" y2="35065"/>
                        <a14:foregroundMark x1="31603" y1="31926" x2="31603" y2="31926"/>
                        <a14:backgroundMark x1="23679" y1="36039" x2="23679" y2="36039"/>
                        <a14:backgroundMark x1="25729" y1="35281" x2="25729" y2="35281"/>
                        <a14:backgroundMark x1="26002" y1="35281" x2="26002" y2="35281"/>
                        <a14:backgroundMark x1="26184" y1="35173" x2="26184" y2="35173"/>
                        <a14:backgroundMark x1="25683" y1="35390" x2="25683" y2="35390"/>
                        <a14:backgroundMark x1="25774" y1="35714" x2="25774" y2="35714"/>
                        <a14:backgroundMark x1="26321" y1="35065" x2="26321" y2="35065"/>
                        <a14:backgroundMark x1="25501" y1="35065" x2="25501" y2="35065"/>
                        <a14:backgroundMark x1="25592" y1="36255" x2="25592" y2="36255"/>
                        <a14:backgroundMark x1="25956" y1="35498" x2="25956" y2="35498"/>
                        <a14:backgroundMark x1="25956" y1="35498" x2="25956" y2="35498"/>
                        <a14:backgroundMark x1="26548" y1="34632" x2="26548" y2="34632"/>
                      </a14:backgroundRemoval>
                    </a14:imgEffect>
                    <a14:imgEffect>
                      <a14:saturation sat="299000"/>
                    </a14:imgEffect>
                  </a14:imgLayer>
                </a14:imgProps>
              </a:ext>
              <a:ext uri="{28A0092B-C50C-407E-A947-70E740481C1C}">
                <a14:useLocalDpi xmlns:a14="http://schemas.microsoft.com/office/drawing/2010/main" val="0"/>
              </a:ext>
            </a:extLst>
          </a:blip>
          <a:srcRect l="20430" t="30166" r="54497" b="10604"/>
          <a:stretch/>
        </p:blipFill>
        <p:spPr bwMode="auto">
          <a:xfrm>
            <a:off x="2397563" y="3321704"/>
            <a:ext cx="1469572" cy="146050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pic>
      <p:pic>
        <p:nvPicPr>
          <p:cNvPr id="15" name="Picture 6" descr="Forms response chart. Question title: E - Listening to others experiences and issues helps me reflect on my own personal problems and how to deal with them . Number of responses: 10 responses.">
            <a:extLst>
              <a:ext uri="{FF2B5EF4-FFF2-40B4-BE49-F238E27FC236}">
                <a16:creationId xmlns:a16="http://schemas.microsoft.com/office/drawing/2014/main" id="{A0C1C903-2BB7-0535-B50C-C9F3A417D1D7}"/>
              </a:ext>
            </a:extLst>
          </p:cNvPr>
          <p:cNvPicPr>
            <a:picLocks noChangeAspect="1" noChangeArrowheads="1"/>
          </p:cNvPicPr>
          <p:nvPr/>
        </p:nvPicPr>
        <p:blipFill rotWithShape="1">
          <a:blip r:embed="rId15">
            <a:duotone>
              <a:srgbClr val="FFC000">
                <a:shade val="45000"/>
                <a:satMod val="135000"/>
              </a:srgbClr>
              <a:prstClr val="white"/>
            </a:duotone>
            <a:extLst>
              <a:ext uri="{BEBA8EAE-BF5A-486C-A8C5-ECC9F3942E4B}">
                <a14:imgProps xmlns:a14="http://schemas.microsoft.com/office/drawing/2010/main">
                  <a14:imgLayer r:embed="rId16">
                    <a14:imgEffect>
                      <a14:backgroundRemoval t="36245" b="88655" l="20993" r="47495">
                        <a14:foregroundMark x1="24727" y1="48896" x2="24727" y2="48896"/>
                        <a14:foregroundMark x1="27186" y1="57229" x2="27186" y2="57229"/>
                        <a14:foregroundMark x1="22495" y1="67972" x2="22495" y2="67972"/>
                        <a14:foregroundMark x1="21448" y1="65763" x2="21448" y2="65763"/>
                        <a14:foregroundMark x1="32058" y1="38253" x2="32058" y2="38253"/>
                        <a14:foregroundMark x1="32514" y1="41265" x2="32514" y2="41265"/>
                        <a14:foregroundMark x1="31740" y1="41867" x2="31740" y2="41867"/>
                        <a14:foregroundMark x1="31694" y1="42369" x2="31694" y2="42369"/>
                        <a14:foregroundMark x1="43944" y1="59739" x2="43944" y2="59739"/>
                        <a14:foregroundMark x1="21084" y1="60241" x2="21084" y2="60241"/>
                        <a14:foregroundMark x1="24271" y1="67169" x2="24271" y2="67169"/>
                        <a14:foregroundMark x1="26184" y1="68273" x2="26184" y2="68273"/>
                        <a14:foregroundMark x1="31330" y1="70382" x2="31330" y2="70382"/>
                        <a14:foregroundMark x1="35337" y1="72189" x2="35337" y2="72189"/>
                        <a14:foregroundMark x1="33379" y1="69779" x2="33379" y2="69779"/>
                        <a14:foregroundMark x1="38251" y1="69880" x2="38251" y2="69880"/>
                        <a14:foregroundMark x1="38798" y1="66466" x2="38798" y2="66466"/>
                        <a14:foregroundMark x1="36020" y1="64960" x2="36020" y2="64960"/>
                        <a14:foregroundMark x1="32195" y1="63855" x2="32195" y2="63855"/>
                        <a14:foregroundMark x1="32514" y1="36245" x2="32514" y2="36245"/>
                        <a14:foregroundMark x1="44945" y1="59940" x2="44945" y2="59940"/>
                        <a14:foregroundMark x1="42760" y1="71285" x2="42760" y2="71285"/>
                        <a14:foregroundMark x1="40164" y1="73394" x2="40164" y2="73394"/>
                        <a14:foregroundMark x1="40164" y1="73394" x2="40164" y2="73394"/>
                        <a14:foregroundMark x1="40164" y1="73394" x2="40164" y2="73394"/>
                        <a14:foregroundMark x1="40164" y1="73394" x2="40164" y2="73394"/>
                        <a14:foregroundMark x1="39435" y1="74598" x2="39435" y2="74598"/>
                        <a14:foregroundMark x1="40073" y1="77008" x2="31102" y2="75000"/>
                        <a14:foregroundMark x1="31102" y1="75000" x2="40118" y2="74799"/>
                        <a14:foregroundMark x1="40118" y1="74799" x2="40483" y2="76707"/>
                        <a14:foregroundMark x1="31193" y1="73695" x2="31193" y2="73695"/>
                        <a14:foregroundMark x1="33060" y1="86948" x2="24271" y2="77008"/>
                        <a14:foregroundMark x1="24271" y1="77008" x2="32195" y2="58835"/>
                        <a14:foregroundMark x1="32195" y1="58835" x2="41621" y2="58434"/>
                        <a14:foregroundMark x1="41621" y1="58434" x2="41120" y2="78414"/>
                        <a14:foregroundMark x1="41120" y1="78414" x2="33834" y2="86546"/>
                        <a14:foregroundMark x1="33834" y1="86546" x2="33197" y2="86647"/>
                        <a14:foregroundMark x1="32650" y1="83133" x2="32650" y2="83133"/>
                        <a14:foregroundMark x1="31831" y1="83133" x2="31831" y2="83133"/>
                        <a14:foregroundMark x1="32286" y1="88655" x2="32286" y2="88655"/>
                        <a14:foregroundMark x1="20993" y1="64257" x2="20993" y2="64257"/>
                        <a14:foregroundMark x1="20993" y1="61847" x2="20993" y2="61847"/>
                        <a14:foregroundMark x1="47495" y1="58936" x2="47495" y2="58936"/>
                      </a14:backgroundRemoval>
                    </a14:imgEffect>
                  </a14:imgLayer>
                </a14:imgProps>
              </a:ext>
              <a:ext uri="{28A0092B-C50C-407E-A947-70E740481C1C}">
                <a14:useLocalDpi xmlns:a14="http://schemas.microsoft.com/office/drawing/2010/main" val="0"/>
              </a:ext>
            </a:extLst>
          </a:blip>
          <a:srcRect l="20434" t="35672" r="54200" b="10004"/>
          <a:stretch/>
        </p:blipFill>
        <p:spPr bwMode="auto">
          <a:xfrm>
            <a:off x="4715657" y="3321704"/>
            <a:ext cx="1503775" cy="14605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orms response chart. Question title: N - Learning about Mindfulness techniques or wellbeing theory has helped me actively consider my own wellbeing. Number of responses: 10 responses.">
            <a:extLst>
              <a:ext uri="{FF2B5EF4-FFF2-40B4-BE49-F238E27FC236}">
                <a16:creationId xmlns:a16="http://schemas.microsoft.com/office/drawing/2014/main" id="{09E3E099-7F31-C7CB-541C-FCD6C1203E99}"/>
              </a:ext>
            </a:extLst>
          </p:cNvPr>
          <p:cNvPicPr>
            <a:picLocks noChangeAspect="1" noChangeArrowheads="1"/>
          </p:cNvPicPr>
          <p:nvPr/>
        </p:nvPicPr>
        <p:blipFill rotWithShape="1">
          <a:blip r:embed="rId17">
            <a:duotone>
              <a:srgbClr val="FFC000">
                <a:shade val="45000"/>
                <a:satMod val="135000"/>
              </a:srgbClr>
              <a:prstClr val="white"/>
            </a:duotone>
            <a:extLst>
              <a:ext uri="{BEBA8EAE-BF5A-486C-A8C5-ECC9F3942E4B}">
                <a14:imgProps xmlns:a14="http://schemas.microsoft.com/office/drawing/2010/main">
                  <a14:imgLayer r:embed="rId18">
                    <a14:imgEffect>
                      <a14:backgroundRemoval t="36948" b="87952" l="20719" r="44217">
                        <a14:foregroundMark x1="36658" y1="55020" x2="36658" y2="55020"/>
                        <a14:foregroundMark x1="37341" y1="64056" x2="37341" y2="64056"/>
                        <a14:foregroundMark x1="40528" y1="62952" x2="40528" y2="62952"/>
                        <a14:foregroundMark x1="41393" y1="66466" x2="41393" y2="66466"/>
                        <a14:foregroundMark x1="38342" y1="54518" x2="38342" y2="54518"/>
                        <a14:foregroundMark x1="33789" y1="47189" x2="33789" y2="47189"/>
                        <a14:foregroundMark x1="29736" y1="38855" x2="39344" y2="44277"/>
                        <a14:foregroundMark x1="39344" y1="44277" x2="43625" y2="63956"/>
                        <a14:foregroundMark x1="43625" y1="63956" x2="38388" y2="82430"/>
                        <a14:foregroundMark x1="38388" y1="82430" x2="29918" y2="86145"/>
                        <a14:foregroundMark x1="29918" y1="86145" x2="23133" y2="74398"/>
                        <a14:foregroundMark x1="23133" y1="74398" x2="23406" y2="52309"/>
                        <a14:foregroundMark x1="23406" y1="52309" x2="29417" y2="39157"/>
                        <a14:foregroundMark x1="29417" y1="39157" x2="29690" y2="38956"/>
                        <a14:foregroundMark x1="37295" y1="67269" x2="37295" y2="67269"/>
                        <a14:foregroundMark x1="38707" y1="67068" x2="38707" y2="67068"/>
                        <a14:foregroundMark x1="36840" y1="75100" x2="36840" y2="75100"/>
                        <a14:foregroundMark x1="34973" y1="68876" x2="34973" y2="68876"/>
                        <a14:foregroundMark x1="34791" y1="64458" x2="34791" y2="64458"/>
                        <a14:foregroundMark x1="36430" y1="68474" x2="36430" y2="68474"/>
                        <a14:foregroundMark x1="34699" y1="66466" x2="34699" y2="66466"/>
                        <a14:foregroundMark x1="36248" y1="66165" x2="36248" y2="66165"/>
                        <a14:foregroundMark x1="42987" y1="71084" x2="42987" y2="71084"/>
                        <a14:foregroundMark x1="44217" y1="61647" x2="44217" y2="61647"/>
                        <a14:foregroundMark x1="37705" y1="46084" x2="37705" y2="46084"/>
                        <a14:foregroundMark x1="37022" y1="46386" x2="37022" y2="46386"/>
                        <a14:foregroundMark x1="38251" y1="46888" x2="38251" y2="46888"/>
                        <a14:foregroundMark x1="39709" y1="74498" x2="39709" y2="74498"/>
                        <a14:foregroundMark x1="39026" y1="74297" x2="39026" y2="74297"/>
                        <a14:foregroundMark x1="39526" y1="73594" x2="39526" y2="73594"/>
                        <a14:foregroundMark x1="39617" y1="73193" x2="39617" y2="73193"/>
                        <a14:foregroundMark x1="34290" y1="72189" x2="34290" y2="72189"/>
                        <a14:foregroundMark x1="34199" y1="71787" x2="34199" y2="71787"/>
                        <a14:foregroundMark x1="34927" y1="75201" x2="34927" y2="75201"/>
                        <a14:foregroundMark x1="37705" y1="82831" x2="29827" y2="70984"/>
                        <a14:foregroundMark x1="29827" y1="70984" x2="27596" y2="47791"/>
                        <a14:foregroundMark x1="27596" y1="47791" x2="42577" y2="55221"/>
                        <a14:foregroundMark x1="42577" y1="55221" x2="40756" y2="75402"/>
                        <a14:foregroundMark x1="40756" y1="75402" x2="37341" y2="84940"/>
                        <a14:foregroundMark x1="36566" y1="62550" x2="36566" y2="62550"/>
                        <a14:foregroundMark x1="36885" y1="62550" x2="36885" y2="62550"/>
                        <a14:foregroundMark x1="38798" y1="62249" x2="38798" y2="62249"/>
                        <a14:foregroundMark x1="39299" y1="62550" x2="39299" y2="62550"/>
                        <a14:foregroundMark x1="41393" y1="62550" x2="41393" y2="62550"/>
                        <a14:foregroundMark x1="40756" y1="62751" x2="40756" y2="62751"/>
                        <a14:foregroundMark x1="38069" y1="62550" x2="38069" y2="62550"/>
                        <a14:foregroundMark x1="35747" y1="62249" x2="35747" y2="62249"/>
                        <a14:foregroundMark x1="35155" y1="62651" x2="35155" y2="62651"/>
                        <a14:foregroundMark x1="33607" y1="62651" x2="33607" y2="62651"/>
                        <a14:foregroundMark x1="32741" y1="62651" x2="32741" y2="62651"/>
                        <a14:foregroundMark x1="33060" y1="62651" x2="33060" y2="62651"/>
                        <a14:foregroundMark x1="33060" y1="65060" x2="33060" y2="65060"/>
                        <a14:foregroundMark x1="33288" y1="65060" x2="33288" y2="65060"/>
                        <a14:foregroundMark x1="32377" y1="58635" x2="32377" y2="58635"/>
                        <a14:foregroundMark x1="33060" y1="63956" x2="33060" y2="63956"/>
                        <a14:foregroundMark x1="30419" y1="47691" x2="30419" y2="47691"/>
                        <a14:foregroundMark x1="30647" y1="46486" x2="30647" y2="46486"/>
                        <a14:foregroundMark x1="21721" y1="65462" x2="21721" y2="65462"/>
                        <a14:foregroundMark x1="24499" y1="69277" x2="24499" y2="69277"/>
                        <a14:foregroundMark x1="24226" y1="68173" x2="24226" y2="68173"/>
                        <a14:foregroundMark x1="23816" y1="68173" x2="23816" y2="68173"/>
                        <a14:foregroundMark x1="32696" y1="87952" x2="32696" y2="87952"/>
                        <a14:foregroundMark x1="38342" y1="56827" x2="38342" y2="56827"/>
                        <a14:foregroundMark x1="41075" y1="57731" x2="41075" y2="57731"/>
                        <a14:foregroundMark x1="41485" y1="46386" x2="41485" y2="46386"/>
                        <a14:foregroundMark x1="37978" y1="40964" x2="37978" y2="40964"/>
                        <a14:foregroundMark x1="34199" y1="37651" x2="34199" y2="37651"/>
                        <a14:foregroundMark x1="31831" y1="36948" x2="31831" y2="36948"/>
                        <a14:foregroundMark x1="20719" y1="62550" x2="20719" y2="62550"/>
                      </a14:backgroundRemoval>
                    </a14:imgEffect>
                  </a14:imgLayer>
                </a14:imgProps>
              </a:ext>
              <a:ext uri="{28A0092B-C50C-407E-A947-70E740481C1C}">
                <a14:useLocalDpi xmlns:a14="http://schemas.microsoft.com/office/drawing/2010/main" val="0"/>
              </a:ext>
            </a:extLst>
          </a:blip>
          <a:srcRect l="19438" t="34838" r="54528" b="8668"/>
          <a:stretch/>
        </p:blipFill>
        <p:spPr bwMode="auto">
          <a:xfrm>
            <a:off x="7323844" y="3315048"/>
            <a:ext cx="1484057" cy="14605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orms response chart. Question title: T - Discussing cases has made me more reflective. Number of responses: 10 responses.">
            <a:extLst>
              <a:ext uri="{FF2B5EF4-FFF2-40B4-BE49-F238E27FC236}">
                <a16:creationId xmlns:a16="http://schemas.microsoft.com/office/drawing/2014/main" id="{81D422D0-4ABF-88DC-457F-CBEA189254F8}"/>
              </a:ext>
            </a:extLst>
          </p:cNvPr>
          <p:cNvPicPr>
            <a:picLocks noChangeAspect="1" noChangeArrowheads="1"/>
          </p:cNvPicPr>
          <p:nvPr/>
        </p:nvPicPr>
        <p:blipFill rotWithShape="1">
          <a:blip r:embed="rId19">
            <a:duotone>
              <a:srgbClr val="FFC000">
                <a:shade val="45000"/>
                <a:satMod val="135000"/>
              </a:srgbClr>
              <a:prstClr val="white"/>
            </a:duotone>
            <a:extLst>
              <a:ext uri="{BEBA8EAE-BF5A-486C-A8C5-ECC9F3942E4B}">
                <a14:imgProps xmlns:a14="http://schemas.microsoft.com/office/drawing/2010/main">
                  <a14:imgLayer r:embed="rId20">
                    <a14:imgEffect>
                      <a14:backgroundRemoval t="30952" b="88420" l="20583" r="44809">
                        <a14:foregroundMark x1="34927" y1="45671" x2="34927" y2="45671"/>
                        <a14:foregroundMark x1="35109" y1="42100" x2="35109" y2="42100"/>
                        <a14:foregroundMark x1="35200" y1="37662" x2="35200" y2="37662"/>
                        <a14:foregroundMark x1="35610" y1="37987" x2="35610" y2="37987"/>
                        <a14:foregroundMark x1="34927" y1="38312" x2="34927" y2="38312"/>
                        <a14:foregroundMark x1="34244" y1="38853" x2="34244" y2="38853"/>
                        <a14:foregroundMark x1="34608" y1="39719" x2="34608" y2="39719"/>
                        <a14:foregroundMark x1="34608" y1="38961" x2="34608" y2="38961"/>
                        <a14:foregroundMark x1="36840" y1="37771" x2="36840" y2="37771"/>
                        <a14:foregroundMark x1="36703" y1="38961" x2="36703" y2="38961"/>
                        <a14:foregroundMark x1="36658" y1="38853" x2="36658" y2="38853"/>
                        <a14:foregroundMark x1="38889" y1="46645" x2="38889" y2="46645"/>
                        <a14:foregroundMark x1="43761" y1="65368" x2="43761" y2="65368"/>
                        <a14:foregroundMark x1="31785" y1="84957" x2="31785" y2="84957"/>
                        <a14:foregroundMark x1="31876" y1="86580" x2="31876" y2="86580"/>
                        <a14:foregroundMark x1="22268" y1="57576" x2="22268" y2="57576"/>
                        <a14:foregroundMark x1="20628" y1="59632" x2="20628" y2="59632"/>
                        <a14:foregroundMark x1="20856" y1="59740" x2="20856" y2="59740"/>
                        <a14:foregroundMark x1="32923" y1="44048" x2="32923" y2="44048"/>
                        <a14:foregroundMark x1="29645" y1="40152" x2="29645" y2="40152"/>
                        <a14:foregroundMark x1="29007" y1="38095" x2="29007" y2="38095"/>
                        <a14:foregroundMark x1="32286" y1="35714" x2="32286" y2="35714"/>
                        <a14:foregroundMark x1="32377" y1="34416" x2="25227" y2="36890"/>
                        <a14:foregroundMark x1="23948" y1="40465" x2="32423" y2="58442"/>
                        <a14:foregroundMark x1="32423" y1="58442" x2="41439" y2="66667"/>
                        <a14:foregroundMark x1="41439" y1="66667" x2="40392" y2="40909"/>
                        <a14:foregroundMark x1="40392" y1="40909" x2="31922" y2="33009"/>
                        <a14:foregroundMark x1="44809" y1="61688" x2="44809" y2="61688"/>
                        <a14:foregroundMark x1="33151" y1="88420" x2="33151" y2="88420"/>
                        <a14:foregroundMark x1="33424" y1="30952" x2="33424" y2="30952"/>
                        <a14:backgroundMark x1="22951" y1="37987" x2="22951" y2="37987"/>
                        <a14:backgroundMark x1="23452" y1="37987" x2="23452" y2="37987"/>
                        <a14:backgroundMark x1="23133" y1="40909" x2="22723" y2="40260"/>
                        <a14:backgroundMark x1="23315" y1="39502" x2="23315" y2="39502"/>
                        <a14:backgroundMark x1="23725" y1="39069" x2="23725" y2="39069"/>
                        <a14:backgroundMark x1="23725" y1="39069" x2="23725" y2="39069"/>
                        <a14:backgroundMark x1="24590" y1="37338" x2="24590" y2="37338"/>
                        <a14:backgroundMark x1="24590" y1="37338" x2="24590" y2="37338"/>
                        <a14:backgroundMark x1="24590" y1="37338" x2="24590" y2="37338"/>
                        <a14:backgroundMark x1="23998" y1="37338" x2="23998" y2="37338"/>
                        <a14:backgroundMark x1="23679" y1="37338" x2="23679" y2="37338"/>
                        <a14:backgroundMark x1="23634" y1="37338" x2="23634" y2="37338"/>
                        <a14:backgroundMark x1="22951" y1="39286" x2="22905" y2="37121"/>
                        <a14:backgroundMark x1="22905" y1="37121" x2="23953" y2="40043"/>
                        <a14:backgroundMark x1="23179" y1="41126" x2="25455" y2="35606"/>
                        <a14:backgroundMark x1="25273" y1="36688" x2="25273" y2="36688"/>
                        <a14:backgroundMark x1="25273" y1="36688" x2="25273" y2="36688"/>
                        <a14:backgroundMark x1="25273" y1="36688" x2="25273" y2="36688"/>
                      </a14:backgroundRemoval>
                    </a14:imgEffect>
                  </a14:imgLayer>
                </a14:imgProps>
              </a:ext>
              <a:ext uri="{28A0092B-C50C-407E-A947-70E740481C1C}">
                <a14:useLocalDpi xmlns:a14="http://schemas.microsoft.com/office/drawing/2010/main" val="0"/>
              </a:ext>
            </a:extLst>
          </a:blip>
          <a:srcRect l="20287" t="30440" r="54758" b="9389"/>
          <a:stretch/>
        </p:blipFill>
        <p:spPr bwMode="auto">
          <a:xfrm>
            <a:off x="9988347" y="3321704"/>
            <a:ext cx="1439786" cy="146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59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9E85942EA2042BB0575791D718127" ma:contentTypeVersion="16" ma:contentTypeDescription="Create a new document." ma:contentTypeScope="" ma:versionID="12ab945d2efe0ef10a297c059136f865">
  <xsd:schema xmlns:xsd="http://www.w3.org/2001/XMLSchema" xmlns:xs="http://www.w3.org/2001/XMLSchema" xmlns:p="http://schemas.microsoft.com/office/2006/metadata/properties" xmlns:ns2="ec49a593-3265-4a49-b71d-8db4c0af5911" xmlns:ns3="eef307fe-dfcd-4dc4-b0dc-232c2dad2b81" targetNamespace="http://schemas.microsoft.com/office/2006/metadata/properties" ma:root="true" ma:fieldsID="9fb502e339f467c4a23c9469629d027a" ns2:_="" ns3:_="">
    <xsd:import namespace="ec49a593-3265-4a49-b71d-8db4c0af5911"/>
    <xsd:import namespace="eef307fe-dfcd-4dc4-b0dc-232c2dad2b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9a593-3265-4a49-b71d-8db4c0af5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edd084-375f-4d55-8c57-698fcc9f02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f307fe-dfcd-4dc4-b0dc-232c2dad2b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914966-92ef-45d4-8a8f-bd5c406bf076}" ma:internalName="TaxCatchAll" ma:showField="CatchAllData" ma:web="eef307fe-dfcd-4dc4-b0dc-232c2dad2b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49a593-3265-4a49-b71d-8db4c0af5911">
      <Terms xmlns="http://schemas.microsoft.com/office/infopath/2007/PartnerControls"/>
    </lcf76f155ced4ddcb4097134ff3c332f>
    <TaxCatchAll xmlns="eef307fe-dfcd-4dc4-b0dc-232c2dad2b81" xsi:nil="true"/>
  </documentManagement>
</p:properties>
</file>

<file path=customXml/itemProps1.xml><?xml version="1.0" encoding="utf-8"?>
<ds:datastoreItem xmlns:ds="http://schemas.openxmlformats.org/officeDocument/2006/customXml" ds:itemID="{2DF34062-8C4D-4723-AC2D-4DA274CBA08C}"/>
</file>

<file path=customXml/itemProps2.xml><?xml version="1.0" encoding="utf-8"?>
<ds:datastoreItem xmlns:ds="http://schemas.openxmlformats.org/officeDocument/2006/customXml" ds:itemID="{EB79CED2-8823-41A5-B682-073E9CCE9E68}"/>
</file>

<file path=customXml/itemProps3.xml><?xml version="1.0" encoding="utf-8"?>
<ds:datastoreItem xmlns:ds="http://schemas.openxmlformats.org/officeDocument/2006/customXml" ds:itemID="{6E6C71F7-5AE0-4541-A88E-75B5C6EE8410}"/>
</file>

<file path=docProps/app.xml><?xml version="1.0" encoding="utf-8"?>
<Properties xmlns="http://schemas.openxmlformats.org/officeDocument/2006/extended-properties" xmlns:vt="http://schemas.openxmlformats.org/officeDocument/2006/docPropsVTypes">
  <Template>Office Theme 2013 - 2022</Template>
  <TotalTime>16999</TotalTime>
  <Words>664</Words>
  <Application>Microsoft Macintosh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inherit</vt:lpstr>
      <vt:lpstr>Roboto</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Sharpe</dc:creator>
  <cp:lastModifiedBy>Jonathan Sharpe</cp:lastModifiedBy>
  <cp:revision>37</cp:revision>
  <dcterms:created xsi:type="dcterms:W3CDTF">2023-02-27T18:31:48Z</dcterms:created>
  <dcterms:modified xsi:type="dcterms:W3CDTF">2023-03-15T15:22:35Z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0x0101006F39E85942EA2042BB0575791D718127</vt:lpwstr>
  </property>
</Properties>
</file>